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303" r:id="rId4"/>
    <p:sldId id="304" r:id="rId5"/>
    <p:sldId id="269" r:id="rId6"/>
    <p:sldId id="263" r:id="rId7"/>
    <p:sldId id="276" r:id="rId8"/>
    <p:sldId id="279" r:id="rId9"/>
    <p:sldId id="281" r:id="rId10"/>
    <p:sldId id="282" r:id="rId11"/>
    <p:sldId id="287" r:id="rId12"/>
    <p:sldId id="288" r:id="rId13"/>
    <p:sldId id="292" r:id="rId14"/>
    <p:sldId id="294" r:id="rId15"/>
    <p:sldId id="296" r:id="rId16"/>
    <p:sldId id="297" r:id="rId17"/>
    <p:sldId id="299" r:id="rId18"/>
    <p:sldId id="301" r:id="rId1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bohlav Jakub" initials="DJ" lastIdx="1" clrIdx="0">
    <p:extLst/>
  </p:cmAuthor>
  <p:cmAuthor id="2" name="Svobodová Blanka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DD51-D3ED-4952-90FE-DC6ADCE7FDC9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CA5-90C0-436B-BAE2-EC0AFFA74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2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F6A0A-3D5E-4E95-9FDE-D0210DFD2699}" type="datetimeFigureOut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03C56-1D0C-458B-8D4E-1DDBD518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9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5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14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20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759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568E89-A14C-44F3-AA7F-62D8552080FD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7C4FE7-AB22-4EA1-9D10-0DBF1299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4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EC0F4-51F8-411A-99EA-C0CD1E0B019E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5B0985-1A7F-4791-A678-59D56106A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33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6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2FA1C2-6A57-4E68-A639-09210C13DE10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2E6AD8-5658-4448-9A3A-600BF4D9C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708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BB611-6C78-4D12-9BE6-0864FD5BAB29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B5EA1-1204-4761-AC99-39886E1B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81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4D44C-FFFD-4953-B380-8ED7122F48CB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36C7A-17DF-448D-A0CC-42469A0C3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25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6D7C5-C019-4A0B-A5A7-1DB2859AD37B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82ADE3-729B-4893-878A-E218269D4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6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BA6E26-9D16-4DED-97BC-18B8A6F56859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1F939E-B7B8-45A4-9FA4-21951728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246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5427B-2BF3-4A89-8A55-0757D6DDD7DA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45552E-393D-49E9-8211-19C7DC6E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742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6159D7-C1EB-425E-917F-E29C40BB5E06}" type="datetime1">
              <a:rPr lang="cs-CZ"/>
              <a:pPr>
                <a:defRPr/>
              </a:pPr>
              <a:t>24.5.2016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0EC125-C454-41AC-A989-FD9904932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6429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CD1EB4-088B-4810-BE3C-209F3C2D241F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12882" y="3140968"/>
            <a:ext cx="547052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Zajišťování kvality a vnitřní hodnocení kvality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>
                <a:latin typeface="+mn-lt"/>
              </a:rPr>
              <a:t/>
            </a:r>
            <a:br>
              <a:rPr lang="cs-CZ" sz="2000" b="1" dirty="0">
                <a:latin typeface="+mn-lt"/>
              </a:rPr>
            </a:br>
            <a:r>
              <a:rPr lang="cs-CZ" sz="2000" b="1" dirty="0" smtClean="0">
                <a:latin typeface="+mn-lt"/>
              </a:rPr>
              <a:t>Praha, 24. 5. 2016</a:t>
            </a: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endParaRPr lang="cs-CZ" sz="1800" b="1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529/5, 118 12 Praha 1- Malá strana • tel.: +420 234 811 111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dirty="0" smtClean="0">
                <a:ea typeface="Calibri"/>
                <a:cs typeface="Calibri"/>
              </a:rPr>
              <a:t>Pravidla pro vnitřní hodnocení kvality § 17</a:t>
            </a:r>
          </a:p>
          <a:p>
            <a:pPr marL="0" indent="0">
              <a:buNone/>
            </a:pPr>
            <a:r>
              <a:rPr lang="cs-CZ" dirty="0"/>
              <a:t>Vysoká škola je povinna vypracovat a po schválení předložit k registraci ministerstvu </a:t>
            </a:r>
            <a:r>
              <a:rPr lang="cs-CZ" b="1" dirty="0"/>
              <a:t>vnitřní předpis</a:t>
            </a:r>
            <a:r>
              <a:rPr lang="cs-CZ" dirty="0"/>
              <a:t>, který obsahuje</a:t>
            </a:r>
          </a:p>
          <a:p>
            <a:r>
              <a:rPr lang="cs-CZ" dirty="0"/>
              <a:t>pravidla systému zajišťování kvality vzdělávací, tvůrčí a s nimi související činnosti a</a:t>
            </a:r>
          </a:p>
          <a:p>
            <a:r>
              <a:rPr lang="cs-CZ" dirty="0"/>
              <a:t> vnitřní hodnocení kvality vzdělávací, tvůrčí a s nimi souvisejících činností vysoké školy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Vnitřní předpis stanoví </a:t>
            </a:r>
            <a:r>
              <a:rPr lang="cs-CZ" b="1" dirty="0"/>
              <a:t>standardy vnitřního hodnocení kvality</a:t>
            </a:r>
            <a:r>
              <a:rPr lang="cs-CZ" dirty="0"/>
              <a:t>, tj. soubor pravidel, kterými se řídí orgány vysoké školy při vnitřním hodnocení a zajišťování kvality, upravující zejména:</a:t>
            </a:r>
          </a:p>
          <a:p>
            <a:r>
              <a:rPr lang="cs-CZ" dirty="0"/>
              <a:t>	činnost orgánu pro vnitřní hodnocení kvality (rady pro vnitřní 	hodnocení nebo vědecké rady)</a:t>
            </a:r>
          </a:p>
          <a:p>
            <a:r>
              <a:rPr lang="cs-CZ" dirty="0"/>
              <a:t>	postupy, kterými vysoká škola hodnotí a zajišťuje vzdělávací a 	tvůrčí činnost</a:t>
            </a:r>
          </a:p>
          <a:p>
            <a:r>
              <a:rPr lang="cs-CZ" dirty="0"/>
              <a:t>	</a:t>
            </a:r>
            <a:r>
              <a:rPr lang="cs-CZ" dirty="0" smtClean="0"/>
              <a:t>schvalování a uskutečňování </a:t>
            </a:r>
            <a:r>
              <a:rPr lang="cs-CZ" dirty="0"/>
              <a:t>studijních programů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00873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cs-CZ" b="1" dirty="0" smtClean="0">
                <a:ea typeface="Calibri"/>
                <a:cs typeface="Calibri"/>
              </a:rPr>
              <a:t>Národní akreditační úřad pro vysoké školství</a:t>
            </a:r>
            <a:r>
              <a:rPr lang="cs-CZ" sz="2800" dirty="0" smtClean="0">
                <a:ea typeface="Calibri"/>
                <a:cs typeface="Calibri"/>
              </a:rPr>
              <a:t>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cs-CZ" b="1" dirty="0" smtClean="0">
                <a:ea typeface="Calibri"/>
                <a:cs typeface="Calibri"/>
              </a:rPr>
              <a:t>Působnost § 83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rozhoduje o institucionálních akreditacích 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rozhoduje o akreditacích studijních programů 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rozhoduje o akreditacích habilitačního řízení a akreditacích řízení ke jmenování profesorem </a:t>
            </a:r>
          </a:p>
          <a:p>
            <a:pPr algn="just">
              <a:lnSpc>
                <a:spcPct val="107000"/>
              </a:lnSpc>
            </a:pPr>
            <a:r>
              <a:rPr lang="cs-CZ" sz="1800" b="1" dirty="0" smtClean="0">
                <a:ea typeface="Calibri"/>
                <a:cs typeface="Calibri"/>
              </a:rPr>
              <a:t>provádí vnější hodnocení vdělávací činnosti vysokých škol (§ 84)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vydává stanoviska k udělení státního souhlasu a poskytuje ministerstvu na vyžádání součinnost při posuzování podmínek  u poskytování zahraničního vzdělání na území České republiky</a:t>
            </a:r>
          </a:p>
          <a:p>
            <a:pPr algn="just">
              <a:lnSpc>
                <a:spcPct val="107000"/>
              </a:lnSpc>
            </a:pPr>
            <a:r>
              <a:rPr lang="cs-CZ" sz="1800" dirty="0" smtClean="0">
                <a:ea typeface="Calibri"/>
                <a:cs typeface="Calibri"/>
              </a:rPr>
              <a:t>posuzuje záležitosti týkající se vysokého školství, které předloží ministr </a:t>
            </a:r>
          </a:p>
          <a:p>
            <a:pPr algn="just">
              <a:lnSpc>
                <a:spcPct val="107000"/>
              </a:lnSpc>
              <a:buFontTx/>
              <a:buChar char="-"/>
            </a:pPr>
            <a:endParaRPr lang="cs-CZ" sz="1800" dirty="0" smtClean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54521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Akreditační úřad vykonává u vysokých škol </a:t>
            </a:r>
            <a:r>
              <a:rPr lang="cs-CZ" sz="1800" b="1" dirty="0" smtClean="0"/>
              <a:t>kontrolu dodržování právních </a:t>
            </a:r>
            <a:r>
              <a:rPr lang="cs-CZ" sz="1800" b="1" dirty="0" smtClean="0"/>
              <a:t>předpisů</a:t>
            </a:r>
            <a:r>
              <a:rPr lang="cs-CZ" sz="1800" dirty="0" smtClean="0"/>
              <a:t> </a:t>
            </a:r>
            <a:r>
              <a:rPr lang="cs-CZ" sz="1800" dirty="0" smtClean="0"/>
              <a:t>při skutečňování akreditovaných činností a </a:t>
            </a:r>
            <a:r>
              <a:rPr lang="cs-CZ" sz="1800" b="1" dirty="0" smtClean="0"/>
              <a:t>provádí vnější hodnocení vzdělávací činnosti vysokých škol.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Vnější hodnocení kvality vzdělávací činnosti se provádí: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na základě </a:t>
            </a:r>
            <a:r>
              <a:rPr lang="cs-CZ" sz="1800" b="1" dirty="0" smtClean="0"/>
              <a:t>podnětu ministra</a:t>
            </a:r>
            <a:r>
              <a:rPr lang="cs-CZ" sz="1800" dirty="0" smtClean="0"/>
              <a:t>,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shledá-li Akreditační úřad </a:t>
            </a:r>
            <a:r>
              <a:rPr lang="cs-CZ" sz="1800" b="1" dirty="0" smtClean="0"/>
              <a:t>závažné důvody pro mimořádné hodnocení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Při vnějším hodnocení může Akreditační úřad používat výsledky </a:t>
            </a:r>
            <a:r>
              <a:rPr lang="cs-CZ" sz="1800" b="1" dirty="0" smtClean="0"/>
              <a:t>vnitřního hodnocení </a:t>
            </a:r>
            <a:r>
              <a:rPr lang="cs-CZ" sz="1800" dirty="0" smtClean="0"/>
              <a:t>kvality vzdělávací činnosti.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Dále může Akreditační úřad využít případné hodnocení provedené </a:t>
            </a:r>
            <a:r>
              <a:rPr lang="cs-CZ" sz="1800" b="1" dirty="0"/>
              <a:t>všeobecně uznávanou hodnoticí agenturou </a:t>
            </a:r>
            <a:r>
              <a:rPr lang="cs-CZ" sz="1800" dirty="0"/>
              <a:t>(registrovaná agentura v ENQA nebo EQAR). </a:t>
            </a:r>
          </a:p>
          <a:p>
            <a:pPr marL="0" indent="0" algn="just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0656059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Zajišťování </a:t>
            </a:r>
            <a:r>
              <a:rPr lang="cs-CZ" b="1" dirty="0"/>
              <a:t>kvality a vnitřní hodnocení kvality vs. </a:t>
            </a:r>
            <a:r>
              <a:rPr lang="cs-CZ" b="1" dirty="0" smtClean="0"/>
              <a:t>akreditace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Požadavky na funční systém zajišťování kvality a vnitřního hodnocení kvality jsou jedním z předpokladů pro udělení jednotlivých typů akreditací</a:t>
            </a:r>
            <a:r>
              <a:rPr lang="cs-CZ" sz="1800" dirty="0"/>
              <a:t> </a:t>
            </a:r>
            <a:r>
              <a:rPr lang="cs-CZ" sz="1800" dirty="0" smtClean="0"/>
              <a:t>(§ 85).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U </a:t>
            </a:r>
            <a:r>
              <a:rPr lang="cs-CZ" sz="1800" b="1" dirty="0" smtClean="0"/>
              <a:t>institucionální akreditace </a:t>
            </a:r>
            <a:r>
              <a:rPr lang="cs-CZ" sz="1800" dirty="0" smtClean="0"/>
              <a:t>obsahují standardy pro akreditace soubor požadavků na institucionální prostřední vysoké školy, zejména na strategii a řízení vysoké školy, na studijní programy, na tvůrčí činnost, zejména na výzkum, mezinárodní spolupráci, spolupráci s </a:t>
            </a:r>
            <a:r>
              <a:rPr lang="cs-CZ" sz="1800" dirty="0" smtClean="0"/>
              <a:t>praxí, </a:t>
            </a:r>
            <a:r>
              <a:rPr lang="cs-CZ" sz="1800" dirty="0" smtClean="0"/>
              <a:t>akademické pracovníky, zdroje </a:t>
            </a:r>
            <a:r>
              <a:rPr lang="cs-CZ" sz="1800" b="1" dirty="0" smtClean="0"/>
              <a:t>a systém zajišťování kvality činností a vnitřního hodnocení kvality činností.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U </a:t>
            </a:r>
            <a:r>
              <a:rPr lang="cs-CZ" sz="1800" b="1" dirty="0" smtClean="0"/>
              <a:t>akreditace studijního programu </a:t>
            </a:r>
            <a:r>
              <a:rPr lang="cs-CZ" sz="1800" dirty="0" smtClean="0"/>
              <a:t>obsahují standardy pro akreditace rovněž mj. </a:t>
            </a:r>
            <a:r>
              <a:rPr lang="cs-CZ" sz="1800" b="1" dirty="0" smtClean="0"/>
              <a:t>požadavky na zajišťování kvality  a hodnocení kvality činností VŠ. </a:t>
            </a:r>
          </a:p>
        </p:txBody>
      </p:sp>
    </p:spTree>
    <p:extLst>
      <p:ext uri="{BB962C8B-B14F-4D97-AF65-F5344CB8AC3E}">
        <p14:creationId xmlns:p14="http://schemas.microsoft.com/office/powerpoint/2010/main" val="3888972363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Standardy pro akreditace ve vysokém školství § 78a</a:t>
            </a:r>
          </a:p>
          <a:p>
            <a:pPr marL="0" indent="0">
              <a:buNone/>
            </a:pPr>
            <a:endParaRPr lang="cs-CZ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Soubor poždavků týkajících se vysoké školy, stanovených se zřetelem k druhu řízení, účelu hodnocení nebo typům a profilům studijních programů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Budou upraveny v prováděcím předpise k novele zákona o vysokých školách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Obecné zákonné zmocnění obsaženo v § 82a: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Vláda stanoví nařízením standardy pro institucionální akreditaci, standardy pro akreditaci studijního programu, standardy pro akreditaci hablitačního řízení a standardy pro akreditaci řízení ke jmenování profesorem.</a:t>
            </a:r>
          </a:p>
          <a:p>
            <a:pPr algn="just">
              <a:buFont typeface="Symbol" panose="05050102010706020507" pitchFamily="18" charset="2"/>
              <a:buChar char="-"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5372668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Vnitřním </a:t>
            </a:r>
            <a:r>
              <a:rPr lang="cs-CZ" sz="1800" dirty="0"/>
              <a:t>předpisem vysoké školy jsou </a:t>
            </a:r>
            <a:r>
              <a:rPr lang="cs-CZ" sz="1800" b="1" dirty="0"/>
              <a:t>podrobněji vymezeny procesy vzniku, schvalování a změn návrhů studijních programů </a:t>
            </a:r>
            <a:r>
              <a:rPr lang="cs-CZ" sz="1800" dirty="0"/>
              <a:t>před předložením žádosti o </a:t>
            </a:r>
            <a:r>
              <a:rPr lang="cs-CZ" sz="1800" dirty="0" smtClean="0"/>
              <a:t>akreditaci. </a:t>
            </a: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Zajištění a hodnocení kvality vzdělávací činnosti se </a:t>
            </a:r>
            <a:r>
              <a:rPr lang="cs-CZ" sz="1800" b="1" dirty="0" smtClean="0"/>
              <a:t>opírá o procesy zpětné </a:t>
            </a:r>
            <a:r>
              <a:rPr lang="cs-CZ" sz="1800" b="1" dirty="0" smtClean="0"/>
              <a:t>vazby, </a:t>
            </a:r>
            <a:r>
              <a:rPr lang="cs-CZ" sz="1800" b="1" dirty="0" smtClean="0"/>
              <a:t>zejména ankety a kvantitativní a kvalitativní průzkumy</a:t>
            </a:r>
            <a:r>
              <a:rPr lang="cs-CZ" sz="1800" dirty="0" smtClean="0"/>
              <a:t>, přičemž jsou do těchto procesů zapojeni akademičtí pracovníci, studenti, věcně příslušné profesní komory, oborová sdružení mebo organizace zaměstnavatelů nebo další odborníci z </a:t>
            </a:r>
            <a:r>
              <a:rPr lang="cs-CZ" sz="1800" dirty="0" smtClean="0"/>
              <a:t>praxe.</a:t>
            </a: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</a:t>
            </a:r>
            <a:r>
              <a:rPr lang="cs-CZ" sz="1800" b="1" dirty="0" smtClean="0"/>
              <a:t>sleduje ukazatele</a:t>
            </a:r>
            <a:r>
              <a:rPr lang="cs-CZ" sz="1800" dirty="0" smtClean="0"/>
              <a:t>, které má nastaveny v oblasti vzdělávací a tvůrčí </a:t>
            </a:r>
            <a:r>
              <a:rPr lang="cs-CZ" sz="1800" dirty="0" smtClean="0"/>
              <a:t>činnosti.</a:t>
            </a: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vždy sleduje </a:t>
            </a:r>
            <a:r>
              <a:rPr lang="cs-CZ" sz="1800" b="1" dirty="0" smtClean="0"/>
              <a:t>studijní neúspěšnost, míru řádného ukončení studia, míru úspěšnosti v přijímacím řízení a uplatnitelnost absolventů </a:t>
            </a:r>
            <a:r>
              <a:rPr lang="cs-CZ" sz="1800" dirty="0" smtClean="0"/>
              <a:t>studijního </a:t>
            </a:r>
            <a:r>
              <a:rPr lang="cs-CZ" sz="1800" dirty="0" smtClean="0"/>
              <a:t>programu.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2078023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b="1" dirty="0"/>
              <a:t>Požadavky na kvalitu ve vztahu k udělení </a:t>
            </a:r>
            <a:r>
              <a:rPr lang="cs-CZ" b="1" dirty="0" smtClean="0"/>
              <a:t>insitucionální akreditace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Funkční vnitřní systém zajišťování kvality vzdělávací činnosti je upraven ve </a:t>
            </a:r>
            <a:r>
              <a:rPr lang="cs-CZ" sz="1800" b="1" dirty="0" smtClean="0"/>
              <a:t>vnitřním předpise a případně v dalších vnitřních dokumentech a pracovních náplních</a:t>
            </a:r>
            <a:r>
              <a:rPr lang="cs-CZ" sz="1800" dirty="0" smtClean="0"/>
              <a:t> příslušných osob na vysoké škole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rada </a:t>
            </a:r>
            <a:r>
              <a:rPr lang="cs-CZ" sz="1800" dirty="0" smtClean="0"/>
              <a:t>pro vnitřní hodnocení a na všech úrovních řízení vymezeny </a:t>
            </a:r>
            <a:r>
              <a:rPr lang="cs-CZ" sz="1800" b="1" dirty="0" smtClean="0"/>
              <a:t>pravomoci a odpovědnosti</a:t>
            </a:r>
            <a:r>
              <a:rPr lang="cs-CZ" sz="1800" dirty="0" smtClean="0"/>
              <a:t> za </a:t>
            </a:r>
            <a:r>
              <a:rPr lang="cs-CZ" sz="1800" smtClean="0"/>
              <a:t>kvalitu činností VŠ </a:t>
            </a: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Na fungování vnitřního systému zajišťování a hodnocení kvality jsou vyčleněny </a:t>
            </a:r>
            <a:r>
              <a:rPr lang="cs-CZ" sz="1800" b="1" dirty="0" smtClean="0"/>
              <a:t>personální, materiální a finanční prostředky </a:t>
            </a:r>
            <a:r>
              <a:rPr lang="cs-CZ" sz="1800" dirty="0" smtClean="0"/>
              <a:t>odpovídající velikosti a členění vysoké školy a rozsahu uskutečňované vzdělávací činnosti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Je </a:t>
            </a:r>
            <a:r>
              <a:rPr lang="cs-CZ" sz="1800" b="1" dirty="0" smtClean="0"/>
              <a:t>zakotvena odpovědnost </a:t>
            </a:r>
            <a:r>
              <a:rPr lang="cs-CZ" sz="1800" dirty="0" smtClean="0"/>
              <a:t>za zajišťování kvality na všech úrovních řízení vysoké školy a rozložení pravomocí je </a:t>
            </a:r>
            <a:r>
              <a:rPr lang="cs-CZ" sz="1800" b="1" dirty="0" smtClean="0"/>
              <a:t>jednoznačně stanoveno</a:t>
            </a:r>
          </a:p>
          <a:p>
            <a:pPr algn="just">
              <a:buFont typeface="Symbol" panose="05050102010706020507" pitchFamily="18" charset="2"/>
              <a:buChar char="-"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87825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Symbol" panose="05050102010706020507" pitchFamily="18" charset="2"/>
              <a:buChar char="-"/>
            </a:pPr>
            <a:endParaRPr lang="cs-CZ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má </a:t>
            </a:r>
            <a:r>
              <a:rPr lang="cs-CZ" sz="1800" b="1" dirty="0" smtClean="0"/>
              <a:t>srozumitelným způsobem popsáno propojení </a:t>
            </a:r>
            <a:r>
              <a:rPr lang="cs-CZ" sz="1800" dirty="0" smtClean="0"/>
              <a:t>zajišťování a hodnocení kvality mezi vzdělávacími, tvůrčími  a souvisejícími činnostmi vysoké školy a toto propojení </a:t>
            </a:r>
            <a:r>
              <a:rPr lang="cs-CZ" sz="1800" b="1" dirty="0" smtClean="0"/>
              <a:t>odpovídajícím způsobem realizuje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Hodnocení kvality vzdělávací činnosti se opírá o </a:t>
            </a:r>
            <a:r>
              <a:rPr lang="cs-CZ" sz="1800" b="1" dirty="0" smtClean="0"/>
              <a:t>procesy zpětné vazby </a:t>
            </a:r>
            <a:r>
              <a:rPr lang="cs-CZ" sz="1800" dirty="0" smtClean="0"/>
              <a:t>(stejně jako u požadavku o akreditaci studijního programu)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Výsledky</a:t>
            </a:r>
            <a:r>
              <a:rPr lang="cs-CZ" sz="1800" dirty="0" smtClean="0"/>
              <a:t> hodnocení kvality vzdělávací činnosti </a:t>
            </a:r>
            <a:r>
              <a:rPr lang="cs-CZ" sz="1800" b="1" dirty="0" smtClean="0"/>
              <a:t>jsou dostupné </a:t>
            </a:r>
            <a:r>
              <a:rPr lang="cs-CZ" sz="1800" dirty="0" smtClean="0"/>
              <a:t>členům akademické obce dané vysoké školy a ostatním odborníkům na vysoké škole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Hodnocení kvality vzdělávací činnosti je prováděno </a:t>
            </a:r>
            <a:r>
              <a:rPr lang="cs-CZ" sz="1800" b="1" dirty="0" smtClean="0"/>
              <a:t>pravidelně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</a:t>
            </a:r>
            <a:r>
              <a:rPr lang="cs-CZ" sz="1800" b="1" dirty="0" smtClean="0"/>
              <a:t>průběžně hodnotí a zdokonaluje </a:t>
            </a:r>
            <a:r>
              <a:rPr lang="cs-CZ" sz="1800" dirty="0" smtClean="0"/>
              <a:t>systém a procesy zajišťování kvality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Vnitřní systém zajišťování a hodnocení kvality se opírá o </a:t>
            </a:r>
            <a:r>
              <a:rPr lang="cs-CZ" sz="1800" b="1" dirty="0" smtClean="0"/>
              <a:t>systematické sledování všech souvisejících procesů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škola má zavedeny </a:t>
            </a:r>
            <a:r>
              <a:rPr lang="cs-CZ" sz="1800" b="1" dirty="0" smtClean="0"/>
              <a:t>kontrolní procesy </a:t>
            </a:r>
            <a:r>
              <a:rPr lang="cs-CZ" sz="1800" dirty="0" smtClean="0"/>
              <a:t>a na ně navazující procesy směřující k </a:t>
            </a:r>
            <a:r>
              <a:rPr lang="cs-CZ" sz="1800" b="1" dirty="0" smtClean="0"/>
              <a:t>nápravě zjištěných nedostatků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Vysoká </a:t>
            </a:r>
            <a:r>
              <a:rPr lang="cs-CZ" sz="1800" b="1" dirty="0" smtClean="0"/>
              <a:t>škola zveřejňuje základní informace </a:t>
            </a:r>
            <a:r>
              <a:rPr lang="cs-CZ" sz="1800" dirty="0" smtClean="0"/>
              <a:t>o fungování vnitřního systému zajišťování kvality a hodnocení kvality, včetně pravidelných základních </a:t>
            </a:r>
            <a:r>
              <a:rPr lang="cs-CZ" sz="1800" b="1" dirty="0" smtClean="0"/>
              <a:t>informacích o dosažených výsledcích a případně přijatých opatření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07708080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Děkuji za pozornost. 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50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800" dirty="0" smtClean="0"/>
              <a:t>Hlavní </a:t>
            </a:r>
            <a:r>
              <a:rPr lang="cs-CZ" sz="2800" dirty="0"/>
              <a:t>změny v oblasti zajišťování kvality v souvislosti s přijetím novely zákona č. 111/1998 Sb., o vysokých školách- zákon č. 137/2016 Sb</a:t>
            </a:r>
            <a:r>
              <a:rPr lang="cs-CZ" sz="2800" dirty="0" smtClean="0"/>
              <a:t>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1900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vysoké </a:t>
            </a:r>
            <a:r>
              <a:rPr lang="cs-CZ" sz="2600" dirty="0" smtClean="0"/>
              <a:t>školy mají povinnost </a:t>
            </a:r>
            <a:r>
              <a:rPr lang="cs-CZ" sz="2600" b="1" dirty="0" smtClean="0"/>
              <a:t>soustavně zajišťovat </a:t>
            </a:r>
            <a:r>
              <a:rPr lang="cs-CZ" sz="2600" dirty="0" smtClean="0"/>
              <a:t>kvalitu vzdělávací činnosti a souvisejících tvůrčích činností a mít nastaven </a:t>
            </a:r>
            <a:r>
              <a:rPr lang="cs-CZ" sz="2600" b="1" dirty="0" smtClean="0"/>
              <a:t>systém vnitřního hodnocení </a:t>
            </a:r>
            <a:r>
              <a:rPr lang="cs-CZ" sz="2600" dirty="0" smtClean="0"/>
              <a:t>kvality vzdělávací činnosti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600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zajišťování této kvality se nově řadí do </a:t>
            </a:r>
            <a:r>
              <a:rPr lang="cs-CZ" sz="2600" b="1" dirty="0" smtClean="0"/>
              <a:t>samosprávné působnosti</a:t>
            </a:r>
            <a:r>
              <a:rPr lang="cs-CZ" sz="2600" dirty="0" smtClean="0"/>
              <a:t> veřejné vysoké školy: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600" b="1" dirty="0" smtClean="0"/>
              <a:t>§ </a:t>
            </a:r>
            <a:r>
              <a:rPr lang="cs-CZ" sz="2600" b="1" dirty="0"/>
              <a:t>6 písm. d) </a:t>
            </a:r>
            <a:r>
              <a:rPr lang="cs-CZ" sz="2600" dirty="0"/>
              <a:t>zajišťování kvality vzdělávací, tvůrčí a s nimi souvisejících činností </a:t>
            </a:r>
            <a:r>
              <a:rPr lang="cs-CZ" sz="2600" dirty="0" smtClean="0"/>
              <a:t>a </a:t>
            </a:r>
            <a:r>
              <a:rPr lang="cs-CZ" sz="2600" dirty="0"/>
              <a:t>vnitřní  hodnocení kvality vzdělávací, tvůrčí a s nimi souvisejících činností </a:t>
            </a:r>
            <a:r>
              <a:rPr lang="cs-CZ" sz="2600" dirty="0" smtClean="0"/>
              <a:t>vysoké </a:t>
            </a:r>
            <a:r>
              <a:rPr lang="cs-CZ" sz="2600" dirty="0" smtClean="0"/>
              <a:t>školy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600" b="1" dirty="0" smtClean="0"/>
              <a:t>§ </a:t>
            </a:r>
            <a:r>
              <a:rPr lang="cs-CZ" sz="2600" b="1" dirty="0" smtClean="0"/>
              <a:t>77b </a:t>
            </a:r>
            <a:r>
              <a:rPr lang="cs-CZ" sz="2600" dirty="0" smtClean="0"/>
              <a:t>vysoká škola je povinna zavést a udržovat systém </a:t>
            </a:r>
            <a:r>
              <a:rPr lang="cs-CZ" sz="2600" dirty="0"/>
              <a:t>zajišťování kvality </a:t>
            </a:r>
            <a:r>
              <a:rPr lang="cs-CZ" sz="2600" dirty="0" smtClean="0"/>
              <a:t>vzdělávací</a:t>
            </a:r>
            <a:r>
              <a:rPr lang="cs-CZ" sz="2600" dirty="0"/>
              <a:t>, </a:t>
            </a:r>
            <a:r>
              <a:rPr lang="cs-CZ" sz="2600" dirty="0" smtClean="0"/>
              <a:t>tvůrčí </a:t>
            </a:r>
            <a:r>
              <a:rPr lang="cs-CZ" sz="2600" dirty="0"/>
              <a:t>a s nimi </a:t>
            </a:r>
            <a:r>
              <a:rPr lang="cs-CZ" sz="2600" dirty="0" smtClean="0"/>
              <a:t>souvisejících  </a:t>
            </a:r>
            <a:r>
              <a:rPr lang="cs-CZ" sz="2600" dirty="0"/>
              <a:t>činností </a:t>
            </a:r>
            <a:r>
              <a:rPr lang="cs-CZ" sz="2600" dirty="0" smtClean="0"/>
              <a:t> a </a:t>
            </a:r>
            <a:r>
              <a:rPr lang="cs-CZ" sz="2600" dirty="0"/>
              <a:t>vnitřní </a:t>
            </a:r>
            <a:r>
              <a:rPr lang="cs-CZ" sz="2600" dirty="0" smtClean="0"/>
              <a:t>hodnocení </a:t>
            </a:r>
            <a:r>
              <a:rPr lang="cs-CZ" sz="2600" dirty="0"/>
              <a:t>kvality </a:t>
            </a:r>
            <a:r>
              <a:rPr lang="cs-CZ" sz="2600" dirty="0" smtClean="0"/>
              <a:t>vzdělávací</a:t>
            </a:r>
            <a:r>
              <a:rPr lang="cs-CZ" sz="2600" dirty="0"/>
              <a:t>, tvůrčí a s </a:t>
            </a:r>
            <a:r>
              <a:rPr lang="cs-CZ" sz="2600" dirty="0" smtClean="0"/>
              <a:t>	nimi </a:t>
            </a:r>
            <a:r>
              <a:rPr lang="cs-CZ" sz="2600" dirty="0"/>
              <a:t>souvisejících činností </a:t>
            </a:r>
            <a:r>
              <a:rPr lang="cs-CZ" sz="2600" dirty="0" smtClean="0"/>
              <a:t> vysoké  školy</a:t>
            </a:r>
            <a:endParaRPr lang="cs-CZ" sz="26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26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600" b="1" dirty="0" smtClean="0"/>
              <a:t>funkční systém </a:t>
            </a:r>
            <a:r>
              <a:rPr lang="cs-CZ" sz="2600" dirty="0" smtClean="0"/>
              <a:t>vnitřního hodnocení kvality vzdělávací činnosti a způsob jejího zajišťování je </a:t>
            </a:r>
            <a:r>
              <a:rPr lang="cs-CZ" sz="2600" b="1" dirty="0" smtClean="0"/>
              <a:t>předpokladem pro udělení akreditace </a:t>
            </a:r>
            <a:r>
              <a:rPr lang="cs-CZ" sz="2600" dirty="0" smtClean="0"/>
              <a:t>dle nového systému akreditací</a:t>
            </a:r>
          </a:p>
          <a:p>
            <a:pPr fontAlgn="auto">
              <a:spcAft>
                <a:spcPts val="0"/>
              </a:spcAft>
              <a:defRPr/>
            </a:pPr>
            <a:endParaRPr lang="en-US" sz="26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1404" y="6159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6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268760"/>
            <a:ext cx="7571184" cy="53285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547664" y="1844825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Část osmá  - Hodnocení vysoké školy (§ 77a až § 77c)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vysoká škola zajišťuje kvalitu svých činností a tyto činnosti podléhají pravidelnému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hodnocení se uskutečňuje jako vnější a vnitřní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vnější hodnocení provádí Akreditační úřad</a:t>
            </a:r>
          </a:p>
          <a:p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b="1" dirty="0"/>
              <a:t>Zajišťování kvality vzdělávací činnosti se opírá zejména 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vymezení </a:t>
            </a:r>
            <a:r>
              <a:rPr lang="cs-CZ" b="1" dirty="0"/>
              <a:t>poslání a strategie</a:t>
            </a:r>
            <a:r>
              <a:rPr lang="cs-CZ" dirty="0"/>
              <a:t> vysoké školy </a:t>
            </a:r>
            <a:r>
              <a:rPr lang="cs-CZ" dirty="0" smtClean="0"/>
              <a:t>(strategický záměr)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vymezení </a:t>
            </a:r>
            <a:r>
              <a:rPr lang="cs-CZ" b="1" dirty="0"/>
              <a:t>povinností</a:t>
            </a:r>
            <a:r>
              <a:rPr lang="cs-CZ" dirty="0"/>
              <a:t> vedoucích zaměstnanců a členů orgánů vysoké školy a jejích součástí ve vztahu ke kvalitě vzdělávací činnosti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organizaci </a:t>
            </a:r>
            <a:r>
              <a:rPr lang="cs-CZ" b="1" dirty="0"/>
              <a:t>vysoké školy</a:t>
            </a:r>
            <a:r>
              <a:rPr lang="cs-CZ" dirty="0"/>
              <a:t>, stanovení působnosti, pravomocí a povinností orgánů, vedoucích zaměstnanců a členů orgánů vysoké školy a jejích součástí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zdroje </a:t>
            </a:r>
            <a:r>
              <a:rPr lang="cs-CZ" b="1" dirty="0"/>
              <a:t>finanční, personální a informační</a:t>
            </a:r>
            <a:r>
              <a:rPr lang="cs-CZ" dirty="0"/>
              <a:t> pro výkon </a:t>
            </a:r>
            <a:r>
              <a:rPr lang="cs-CZ" dirty="0" smtClean="0"/>
              <a:t> </a:t>
            </a:r>
            <a:r>
              <a:rPr lang="cs-CZ" dirty="0" smtClean="0"/>
              <a:t>činností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02800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Spolupráci a vzájemné vazby </a:t>
            </a:r>
            <a:r>
              <a:rPr lang="cs-CZ" dirty="0"/>
              <a:t>vysoké školy s jinými vysokými školami, s veřejnými výzkumnými institucemi a jinými právnickými osobami zabývajícími </a:t>
            </a:r>
            <a:r>
              <a:rPr lang="cs-CZ" dirty="0" err="1" smtClean="0"/>
              <a:t>VaVaI</a:t>
            </a:r>
            <a:r>
              <a:rPr lang="cs-CZ" dirty="0" smtClean="0"/>
              <a:t>, </a:t>
            </a:r>
            <a:r>
              <a:rPr lang="cs-CZ" dirty="0"/>
              <a:t>se zaměstnavateli </a:t>
            </a:r>
            <a:r>
              <a:rPr lang="cs-CZ" dirty="0" smtClean="0"/>
              <a:t>atd.</a:t>
            </a:r>
            <a:endParaRPr lang="cs-CZ" dirty="0"/>
          </a:p>
          <a:p>
            <a:r>
              <a:rPr lang="cs-CZ" b="1" dirty="0"/>
              <a:t>Vymezení standardů a postupů </a:t>
            </a:r>
            <a:r>
              <a:rPr lang="cs-CZ" dirty="0"/>
              <a:t>vnitřního hodnocení kvality vzdělávací činnosti vysoké školy</a:t>
            </a:r>
          </a:p>
          <a:p>
            <a:r>
              <a:rPr lang="cs-CZ" b="1" dirty="0"/>
              <a:t>Nápravná a preventivní opatření </a:t>
            </a:r>
            <a:r>
              <a:rPr lang="cs-CZ" dirty="0"/>
              <a:t>a opatření přijímaná za účelem zlepšování </a:t>
            </a:r>
          </a:p>
          <a:p>
            <a:r>
              <a:rPr lang="cs-CZ" b="1" dirty="0"/>
              <a:t>Vnitřní dokumenty a záznamy</a:t>
            </a:r>
            <a:r>
              <a:rPr lang="cs-CZ" dirty="0"/>
              <a:t>, které se týkají zajišťování kvality vzdělávací činnosti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51479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 smtClean="0">
                <a:ea typeface="Calibri"/>
                <a:cs typeface="Calibri"/>
              </a:rPr>
              <a:t>Vnitřní hodnocení kvality vzdělávací činnosti spočívá :</a:t>
            </a: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>
                <a:ea typeface="Calibri"/>
                <a:cs typeface="Calibri"/>
              </a:rPr>
              <a:t>v aplikaci standardů a postupů </a:t>
            </a:r>
            <a:r>
              <a:rPr lang="cs-CZ" sz="1800" dirty="0" smtClean="0">
                <a:ea typeface="Calibri"/>
                <a:cs typeface="Calibri"/>
              </a:rPr>
              <a:t>vnitřního hodnocení kvality vzdělávací činnosti </a:t>
            </a: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nastavení činnosti </a:t>
            </a:r>
            <a:r>
              <a:rPr lang="cs-CZ" sz="1800" b="1" dirty="0" smtClean="0">
                <a:ea typeface="Calibri"/>
                <a:cs typeface="Calibri"/>
              </a:rPr>
              <a:t>rady pro vnitřní hodnocení</a:t>
            </a: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ve</a:t>
            </a:r>
            <a:r>
              <a:rPr lang="cs-CZ" sz="1800" b="1" dirty="0" smtClean="0">
                <a:ea typeface="Calibri"/>
                <a:cs typeface="Calibri"/>
              </a:rPr>
              <a:t> vypracování zprávy o vnitřním hodnocení kvality </a:t>
            </a:r>
            <a:r>
              <a:rPr lang="cs-CZ" sz="1800" dirty="0" smtClean="0">
                <a:ea typeface="Calibri"/>
                <a:cs typeface="Calibri"/>
              </a:rPr>
              <a:t> činností vysoké školy, která popisuje dosažené kvalitativní výstupy vysoké školy  a opatření přijatá k odstranění případných zjištěných nedostatků</a:t>
            </a: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a jejím zveřejnění - </a:t>
            </a:r>
            <a:r>
              <a:rPr lang="cs-CZ" sz="1800" b="1" dirty="0" smtClean="0">
                <a:ea typeface="Calibri"/>
                <a:cs typeface="Calibri"/>
              </a:rPr>
              <a:t>zpřístupnění </a:t>
            </a:r>
            <a:r>
              <a:rPr lang="cs-CZ" sz="1800" dirty="0" smtClean="0">
                <a:ea typeface="Calibri"/>
                <a:cs typeface="Calibri"/>
              </a:rPr>
              <a:t>orgánům a členům orgánů vysoké školy a jejích </a:t>
            </a:r>
            <a:r>
              <a:rPr lang="cs-CZ" sz="1800" b="1" dirty="0" smtClean="0">
                <a:ea typeface="Calibri"/>
                <a:cs typeface="Calibri"/>
              </a:rPr>
              <a:t>součástí,  Akreditačnímu úřadu a ministerstvu </a:t>
            </a:r>
            <a:r>
              <a:rPr lang="cs-CZ" sz="1800" dirty="0" smtClean="0">
                <a:ea typeface="Calibri"/>
                <a:cs typeface="Calibri"/>
              </a:rPr>
              <a:t> </a:t>
            </a: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59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altLang="cs-CZ" sz="2400" b="1" dirty="0" smtClean="0">
                <a:ea typeface="Calibri"/>
                <a:cs typeface="Calibri"/>
              </a:rPr>
              <a:t>Rada pro vnitřní hodnocení kvality §12a</a:t>
            </a: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altLang="cs-CZ" sz="2400" b="1" dirty="0" smtClean="0"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sz="1800" b="1" dirty="0">
              <a:sym typeface="Symbol" panose="05050102010706020507" pitchFamily="18" charset="2"/>
            </a:endParaRPr>
          </a:p>
          <a:p>
            <a:pPr algn="just">
              <a:lnSpc>
                <a:spcPct val="107000"/>
              </a:lnSpc>
            </a:pPr>
            <a:r>
              <a:rPr lang="cs-CZ" altLang="cs-CZ" sz="1800" dirty="0" smtClean="0">
                <a:sym typeface="Symbol" panose="05050102010706020507" pitchFamily="18" charset="2"/>
              </a:rPr>
              <a:t>zřizuje </a:t>
            </a:r>
            <a:r>
              <a:rPr lang="cs-CZ" altLang="cs-CZ" sz="1800" dirty="0">
                <a:sym typeface="Symbol" panose="05050102010706020507" pitchFamily="18" charset="2"/>
              </a:rPr>
              <a:t>se ve </a:t>
            </a:r>
            <a:r>
              <a:rPr lang="cs-CZ" altLang="cs-CZ" sz="1800" b="1" dirty="0" smtClean="0">
                <a:sym typeface="Symbol" panose="05050102010706020507" pitchFamily="18" charset="2"/>
              </a:rPr>
              <a:t>statutu vysoké školy</a:t>
            </a:r>
            <a:endParaRPr lang="cs-CZ" altLang="cs-CZ" sz="1800" b="1" dirty="0" smtClean="0">
              <a:sym typeface="Symbol" panose="05050102010706020507" pitchFamily="18" charset="2"/>
            </a:endParaRPr>
          </a:p>
          <a:p>
            <a:pPr algn="just">
              <a:lnSpc>
                <a:spcPct val="107000"/>
              </a:lnSpc>
            </a:pPr>
            <a:r>
              <a:rPr lang="cs-CZ" altLang="cs-CZ" sz="1800" dirty="0" smtClean="0">
                <a:sym typeface="Symbol" panose="05050102010706020507" pitchFamily="18" charset="2"/>
              </a:rPr>
              <a:t>pokud veřejná vysoká škola </a:t>
            </a:r>
            <a:r>
              <a:rPr lang="cs-CZ" altLang="cs-CZ" sz="1800" b="1" dirty="0" smtClean="0">
                <a:sym typeface="Symbol" panose="05050102010706020507" pitchFamily="18" charset="2"/>
              </a:rPr>
              <a:t>nemá institucionální akreditaci, </a:t>
            </a:r>
            <a:r>
              <a:rPr lang="cs-CZ" altLang="cs-CZ" sz="1800" dirty="0" smtClean="0">
                <a:sym typeface="Symbol" panose="05050102010706020507" pitchFamily="18" charset="2"/>
              </a:rPr>
              <a:t>může působnost rady pro vnitřní hodnocení vykonávat </a:t>
            </a:r>
            <a:r>
              <a:rPr lang="cs-CZ" altLang="cs-CZ" sz="1800" b="1" dirty="0" smtClean="0">
                <a:sym typeface="Symbol" panose="05050102010706020507" pitchFamily="18" charset="2"/>
              </a:rPr>
              <a:t>vědecká/umělecká rada </a:t>
            </a:r>
            <a:r>
              <a:rPr lang="cs-CZ" altLang="cs-CZ" sz="1800" dirty="0" smtClean="0">
                <a:sym typeface="Symbol" panose="05050102010706020507" pitchFamily="18" charset="2"/>
              </a:rPr>
              <a:t>veřejné vysoké školy</a:t>
            </a:r>
          </a:p>
          <a:p>
            <a:pPr algn="just">
              <a:lnSpc>
                <a:spcPct val="107000"/>
              </a:lnSpc>
            </a:pPr>
            <a:r>
              <a:rPr lang="cs-CZ" altLang="cs-CZ" sz="1800" b="1" dirty="0" smtClean="0">
                <a:sym typeface="Symbol" panose="05050102010706020507" pitchFamily="18" charset="2"/>
              </a:rPr>
              <a:t>délku funkčního </a:t>
            </a:r>
            <a:r>
              <a:rPr lang="cs-CZ" altLang="cs-CZ" sz="1800" b="1" dirty="0">
                <a:sym typeface="Symbol" panose="05050102010706020507" pitchFamily="18" charset="2"/>
              </a:rPr>
              <a:t>období </a:t>
            </a:r>
            <a:r>
              <a:rPr lang="cs-CZ" altLang="cs-CZ" sz="1800" dirty="0">
                <a:sym typeface="Symbol" panose="05050102010706020507" pitchFamily="18" charset="2"/>
              </a:rPr>
              <a:t>stanoví vnitřní </a:t>
            </a:r>
            <a:r>
              <a:rPr lang="cs-CZ" altLang="cs-CZ" sz="1800" dirty="0" smtClean="0">
                <a:sym typeface="Symbol" panose="05050102010706020507" pitchFamily="18" charset="2"/>
              </a:rPr>
              <a:t>předpis</a:t>
            </a:r>
            <a:endParaRPr lang="cs-CZ" altLang="cs-CZ" sz="1800" dirty="0">
              <a:sym typeface="Symbol" panose="05050102010706020507" pitchFamily="18" charset="2"/>
            </a:endParaRP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endParaRPr lang="cs-CZ" altLang="cs-CZ" sz="1800" b="1" dirty="0" smtClean="0">
              <a:sym typeface="Symbol" panose="05050102010706020507" pitchFamily="18" charset="2"/>
            </a:endParaRPr>
          </a:p>
          <a:p>
            <a:pPr indent="-28575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altLang="cs-CZ" sz="1800" dirty="0" smtClean="0">
              <a:ea typeface="Calibri"/>
              <a:cs typeface="Calibri"/>
            </a:endParaRP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alt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2418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cs-CZ" sz="1800" b="1" dirty="0"/>
              <a:t>Složení rady: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předsedou </a:t>
            </a:r>
            <a:r>
              <a:rPr lang="cs-CZ" sz="1800" dirty="0"/>
              <a:t>je rektor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místopředsedu </a:t>
            </a:r>
            <a:r>
              <a:rPr lang="cs-CZ" sz="1800" dirty="0"/>
              <a:t>jmenuje rektor z akademických pracovníků veřejné vysoké školy - musí být </a:t>
            </a:r>
            <a:r>
              <a:rPr lang="cs-CZ" sz="1800" b="1" dirty="0"/>
              <a:t>docent nebo profesor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předseda </a:t>
            </a:r>
            <a:r>
              <a:rPr lang="cs-CZ" sz="1800" b="1" dirty="0"/>
              <a:t>akademického senátu </a:t>
            </a:r>
            <a:r>
              <a:rPr lang="cs-CZ" sz="1800" dirty="0"/>
              <a:t>je obligatorním členem rady pro vnitřní hodnocení 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ostatní členy </a:t>
            </a:r>
            <a:r>
              <a:rPr lang="cs-CZ" sz="1800" dirty="0" smtClean="0"/>
              <a:t>jmenuje rektor, z toho 1</a:t>
            </a:r>
            <a:r>
              <a:rPr lang="cs-CZ" sz="1800" dirty="0" smtClean="0">
                <a:sym typeface="Symbol"/>
              </a:rPr>
              <a:t>3 na návrhy vědecké rady, 13 na návrh akademického senátu – z toho </a:t>
            </a:r>
            <a:r>
              <a:rPr lang="cs-CZ" sz="1800" b="1" dirty="0" smtClean="0">
                <a:sym typeface="Symbol"/>
              </a:rPr>
              <a:t>1 </a:t>
            </a:r>
            <a:r>
              <a:rPr lang="cs-CZ" sz="1800" b="1" dirty="0">
                <a:sym typeface="Symbol"/>
              </a:rPr>
              <a:t>člen </a:t>
            </a:r>
            <a:r>
              <a:rPr lang="cs-CZ" sz="1800" dirty="0">
                <a:sym typeface="Symbol"/>
              </a:rPr>
              <a:t>musí být z </a:t>
            </a:r>
            <a:r>
              <a:rPr lang="cs-CZ" sz="1800" b="1" dirty="0">
                <a:sym typeface="Symbol"/>
              </a:rPr>
              <a:t>řad </a:t>
            </a:r>
            <a:r>
              <a:rPr lang="cs-CZ" sz="1800" b="1" dirty="0" smtClean="0">
                <a:sym typeface="Symbol"/>
              </a:rPr>
              <a:t>studentů, 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sym typeface="Symbol"/>
              </a:rPr>
              <a:t>v případě, že rektor nejmenuje členem rady, toho kdo byl navržen, je povinen toto navrhovateli </a:t>
            </a:r>
            <a:r>
              <a:rPr lang="cs-CZ" sz="1800" b="1" dirty="0" smtClean="0">
                <a:sym typeface="Symbol"/>
              </a:rPr>
              <a:t>zdůvodnit</a:t>
            </a:r>
            <a:endParaRPr lang="cs-CZ" sz="1800" dirty="0" smtClean="0">
              <a:sym typeface="Symbol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243191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buNone/>
            </a:pPr>
            <a:r>
              <a:rPr lang="cs-CZ" b="1" dirty="0" smtClean="0">
                <a:ea typeface="Calibri"/>
                <a:cs typeface="Calibri"/>
              </a:rPr>
              <a:t>Působnost rady: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>
                <a:ea typeface="Calibri"/>
                <a:cs typeface="Calibri"/>
              </a:rPr>
              <a:t>schvaluje návrh pravidel </a:t>
            </a:r>
            <a:r>
              <a:rPr lang="cs-CZ" sz="1800" dirty="0" smtClean="0">
                <a:ea typeface="Calibri"/>
                <a:cs typeface="Calibri"/>
              </a:rPr>
              <a:t>systému zajišťování kvality činností a vnitřního hodnocení kvality vysoké školy předložený rektorem   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řídí </a:t>
            </a:r>
            <a:r>
              <a:rPr lang="cs-CZ" sz="1800" b="1" dirty="0" smtClean="0">
                <a:ea typeface="Calibri"/>
                <a:cs typeface="Calibri"/>
              </a:rPr>
              <a:t>průběh vnitřního hodnocení kvality </a:t>
            </a:r>
            <a:r>
              <a:rPr lang="cs-CZ" sz="1800" dirty="0" smtClean="0">
                <a:ea typeface="Calibri"/>
                <a:cs typeface="Calibri"/>
              </a:rPr>
              <a:t>vzdělávací činnosti veřejné vysoké školy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zpracovává </a:t>
            </a:r>
            <a:r>
              <a:rPr lang="cs-CZ" sz="1800" b="1" dirty="0" smtClean="0">
                <a:ea typeface="Calibri"/>
                <a:cs typeface="Calibri"/>
              </a:rPr>
              <a:t>zprávu o vnitřním hodnocení </a:t>
            </a:r>
            <a:r>
              <a:rPr lang="cs-CZ" sz="1800" dirty="0" smtClean="0">
                <a:ea typeface="Calibri"/>
                <a:cs typeface="Calibri"/>
              </a:rPr>
              <a:t>kvality činností VVŠ a </a:t>
            </a:r>
            <a:r>
              <a:rPr lang="cs-CZ" sz="1800" b="1" dirty="0" smtClean="0">
                <a:ea typeface="Calibri"/>
                <a:cs typeface="Calibri"/>
              </a:rPr>
              <a:t>dodatky </a:t>
            </a:r>
            <a:r>
              <a:rPr lang="cs-CZ" sz="1800" dirty="0" smtClean="0">
                <a:ea typeface="Calibri"/>
                <a:cs typeface="Calibri"/>
              </a:rPr>
              <a:t>k této zprávě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vede </a:t>
            </a:r>
            <a:r>
              <a:rPr lang="cs-CZ" sz="1800" b="1" dirty="0" smtClean="0">
                <a:ea typeface="Calibri"/>
                <a:cs typeface="Calibri"/>
              </a:rPr>
              <a:t>průběžné záznamy o vnitřním hodnocení </a:t>
            </a:r>
            <a:r>
              <a:rPr lang="cs-CZ" sz="1800" dirty="0" smtClean="0">
                <a:ea typeface="Calibri"/>
                <a:cs typeface="Calibri"/>
              </a:rPr>
              <a:t>kvality činností VVŠ</a:t>
            </a:r>
          </a:p>
          <a:p>
            <a:pPr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1800" dirty="0" smtClean="0">
                <a:ea typeface="Calibri"/>
                <a:cs typeface="Calibri"/>
              </a:rPr>
              <a:t>vykonává další činnosti v rozsahu stanoveném statutem veřejné vysoké školy </a:t>
            </a:r>
            <a:endParaRPr lang="cs-CZ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66487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b="1" dirty="0" smtClean="0">
                <a:ea typeface="Calibri"/>
                <a:cs typeface="Calibri"/>
              </a:rPr>
              <a:t>Zpráva </a:t>
            </a:r>
            <a:r>
              <a:rPr lang="cs-CZ" sz="1900" b="1" dirty="0">
                <a:ea typeface="Calibri"/>
                <a:cs typeface="Calibri"/>
              </a:rPr>
              <a:t>o vnitřním </a:t>
            </a:r>
            <a:r>
              <a:rPr lang="cs-CZ" sz="1900" b="1" dirty="0" smtClean="0"/>
              <a:t>hodnocení :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vypracovává</a:t>
            </a:r>
            <a:r>
              <a:rPr lang="cs-CZ" sz="1900" dirty="0" smtClean="0"/>
              <a:t> rada pro vnitřní hodnocení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projednává</a:t>
            </a:r>
            <a:r>
              <a:rPr lang="cs-CZ" sz="1900" dirty="0" smtClean="0"/>
              <a:t> vědecká rada veřejné vysoké školy po předložení předsedou rady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dirty="0" smtClean="0"/>
              <a:t>následně</a:t>
            </a:r>
            <a:r>
              <a:rPr lang="cs-CZ" sz="1900" b="1" dirty="0" smtClean="0"/>
              <a:t> schvaluje</a:t>
            </a:r>
            <a:r>
              <a:rPr lang="cs-CZ" sz="1900" dirty="0" smtClean="0"/>
              <a:t> akademický senát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dirty="0" smtClean="0"/>
              <a:t>poté </a:t>
            </a:r>
            <a:r>
              <a:rPr lang="cs-CZ" sz="1900" b="1" dirty="0" smtClean="0"/>
              <a:t>projednává </a:t>
            </a:r>
            <a:r>
              <a:rPr lang="cs-CZ" sz="1900" dirty="0" smtClean="0"/>
              <a:t>zprávu správní rada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termín vypracování  zprávy </a:t>
            </a:r>
            <a:r>
              <a:rPr lang="cs-CZ" sz="1900" dirty="0" smtClean="0"/>
              <a:t>se stanoví vnitřním předpisem, </a:t>
            </a:r>
            <a:r>
              <a:rPr lang="cs-CZ" sz="1900" b="1" dirty="0" smtClean="0"/>
              <a:t>nejméně však jednou za 5 let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aktualizace zprávy </a:t>
            </a:r>
            <a:r>
              <a:rPr lang="cs-CZ" sz="1900" dirty="0" smtClean="0"/>
              <a:t>-</a:t>
            </a:r>
            <a:r>
              <a:rPr lang="cs-CZ" sz="1900" b="1" dirty="0" smtClean="0"/>
              <a:t> </a:t>
            </a:r>
            <a:r>
              <a:rPr lang="cs-CZ" sz="1900" dirty="0" smtClean="0"/>
              <a:t>každoročně formou dodatku, který popisuje změny v kvalitě a řidících opatředních </a:t>
            </a: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900" b="1" dirty="0" smtClean="0"/>
              <a:t>povinnost zpřístupnit zprávu </a:t>
            </a:r>
            <a:r>
              <a:rPr lang="cs-CZ" sz="1900" dirty="0" smtClean="0"/>
              <a:t>-</a:t>
            </a:r>
            <a:r>
              <a:rPr lang="cs-CZ" sz="1900" b="1" dirty="0" smtClean="0"/>
              <a:t> </a:t>
            </a:r>
            <a:r>
              <a:rPr lang="cs-CZ" sz="1900" dirty="0" smtClean="0"/>
              <a:t>orgánům a členům orgánů vysoké školy a jejích součástí, Akreditačnímu úřadu a ministerstvu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312719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wp_msmt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pwp_msmt</Template>
  <TotalTime>2202</TotalTime>
  <Words>1413</Words>
  <Application>Microsoft Office PowerPoint</Application>
  <PresentationFormat>Předvádění na obrazovce (4:3)</PresentationFormat>
  <Paragraphs>134</Paragraphs>
  <Slides>18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pwp_msmt</vt:lpstr>
      <vt:lpstr>Zajišťování kvality a vnitřní hodnocení kvality  Praha, 24. 5. 2016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systém vysokoškolského vzdělávání v ČR v připravované novele zákona o vysokých školách Higher Education Accreditation System in the Czech Republic in a proposal of  an amendment to the Higher Education Institutions Act</dc:title>
  <dc:creator>Doleček Pavel</dc:creator>
  <cp:lastModifiedBy>Instalace a servis</cp:lastModifiedBy>
  <cp:revision>197</cp:revision>
  <cp:lastPrinted>2016-05-04T17:34:19Z</cp:lastPrinted>
  <dcterms:created xsi:type="dcterms:W3CDTF">2015-03-10T10:27:08Z</dcterms:created>
  <dcterms:modified xsi:type="dcterms:W3CDTF">2016-05-24T05:52:14Z</dcterms:modified>
</cp:coreProperties>
</file>