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65" r:id="rId5"/>
    <p:sldId id="261" r:id="rId6"/>
    <p:sldId id="274" r:id="rId7"/>
    <p:sldId id="277" r:id="rId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 varScale="1">
        <p:scale>
          <a:sx n="58" d="100"/>
          <a:sy n="58" d="100"/>
        </p:scale>
        <p:origin x="82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Rozdělení vyjíždějících studentů dle studijních cyklů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195796953952184E-2"/>
          <c:y val="0.23500541840928807"/>
          <c:w val="0.90763386719517203"/>
          <c:h val="0.5040489790940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studentů pregraduálního studia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  <c:pt idx="6">
                  <c:v>2020/21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41</c:v>
                </c:pt>
                <c:pt idx="1">
                  <c:v>25</c:v>
                </c:pt>
                <c:pt idx="2">
                  <c:v>44</c:v>
                </c:pt>
                <c:pt idx="3">
                  <c:v>34</c:v>
                </c:pt>
                <c:pt idx="4">
                  <c:v>47</c:v>
                </c:pt>
                <c:pt idx="5">
                  <c:v>24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0BC-AE10-E23C7CEF1BC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Počet studentů postgraduálního studia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  <c:pt idx="6">
                  <c:v>2020/21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7</c:v>
                </c:pt>
                <c:pt idx="3">
                  <c:v>19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0BC-AE10-E23C7CEF1B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7857936"/>
        <c:axId val="1317854608"/>
      </c:barChart>
      <c:catAx>
        <c:axId val="131785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7854608"/>
        <c:crosses val="autoZero"/>
        <c:auto val="1"/>
        <c:lblAlgn val="ctr"/>
        <c:lblOffset val="100"/>
        <c:noMultiLvlLbl val="0"/>
      </c:catAx>
      <c:valAx>
        <c:axId val="131785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785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46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07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21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34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5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6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75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8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16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45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09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454F-3673-4B1F-A6F8-3193DF581E8D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F3C5-A68E-4431-8E64-AF753B919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1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ladenkap@faf.cuni.cz" TargetMode="External"/><Relationship Id="rId2" Type="http://schemas.openxmlformats.org/officeDocument/2006/relationships/hyperlink" Target="mailto:hana.krieglerova@faf.c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4247" y="816746"/>
            <a:ext cx="9144000" cy="3604334"/>
          </a:xfrm>
        </p:spPr>
        <p:txBody>
          <a:bodyPr>
            <a:normAutofit fontScale="90000"/>
          </a:bodyPr>
          <a:lstStyle/>
          <a:p>
            <a:r>
              <a:rPr lang="cs-CZ" sz="5300" dirty="0">
                <a:solidFill>
                  <a:srgbClr val="FFFF00"/>
                </a:solidFill>
              </a:rPr>
              <a:t>Farmaceutická fakulta UK v Hradci Králové – příklad dobré praxe uznávání zahraničních mobilit</a:t>
            </a:r>
            <a:br>
              <a:rPr lang="cs-CZ" sz="5300" dirty="0">
                <a:solidFill>
                  <a:srgbClr val="FFFF00"/>
                </a:solidFill>
              </a:rPr>
            </a:br>
            <a:br>
              <a:rPr lang="cs-CZ" sz="2700" dirty="0">
                <a:solidFill>
                  <a:srgbClr val="FFFF00"/>
                </a:solidFill>
              </a:rPr>
            </a:br>
            <a:br>
              <a:rPr lang="cs-CZ" sz="2700" dirty="0">
                <a:solidFill>
                  <a:srgbClr val="FFFF00"/>
                </a:solidFill>
              </a:rPr>
            </a:br>
            <a:r>
              <a:rPr lang="cs-CZ" sz="2700" dirty="0">
                <a:solidFill>
                  <a:srgbClr val="FFFF00"/>
                </a:solidFill>
              </a:rPr>
              <a:t>prof. Přemysl </a:t>
            </a:r>
            <a:r>
              <a:rPr lang="cs-CZ" sz="2700" dirty="0" err="1">
                <a:solidFill>
                  <a:srgbClr val="FFFF00"/>
                </a:solidFill>
              </a:rPr>
              <a:t>Mladěnka</a:t>
            </a:r>
            <a:r>
              <a:rPr lang="cs-CZ" sz="2700" dirty="0">
                <a:solidFill>
                  <a:srgbClr val="FFFF00"/>
                </a:solidFill>
              </a:rPr>
              <a:t>, Ing. Hana </a:t>
            </a:r>
            <a:r>
              <a:rPr lang="cs-CZ" sz="2700" dirty="0" err="1">
                <a:solidFill>
                  <a:srgbClr val="FFFF00"/>
                </a:solidFill>
              </a:rPr>
              <a:t>Krieglerová</a:t>
            </a:r>
            <a:r>
              <a:rPr lang="cs-CZ" sz="2700" dirty="0">
                <a:solidFill>
                  <a:srgbClr val="FFFF00"/>
                </a:solidFill>
              </a:rPr>
              <a:t>, program Erasmus+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1E6F20B-EE84-4380-9CD8-D78A0D6F3220}"/>
              </a:ext>
            </a:extLst>
          </p:cNvPr>
          <p:cNvSpPr txBox="1"/>
          <p:nvPr/>
        </p:nvSpPr>
        <p:spPr>
          <a:xfrm>
            <a:off x="2015231" y="275208"/>
            <a:ext cx="830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2. webinář projektu </a:t>
            </a:r>
            <a:r>
              <a:rPr lang="cs-CZ" b="1" dirty="0" err="1">
                <a:solidFill>
                  <a:schemeClr val="bg1"/>
                </a:solidFill>
              </a:rPr>
              <a:t>SeARcH</a:t>
            </a:r>
            <a:r>
              <a:rPr lang="cs-CZ" b="1" dirty="0">
                <a:solidFill>
                  <a:schemeClr val="bg1"/>
                </a:solidFill>
              </a:rPr>
              <a:t> ENGINE k automatickému uznávání zahraničního vzdělání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63E82E-8A78-40F6-A8EC-2BCDB548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47" y="4999483"/>
            <a:ext cx="9594411" cy="11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Studijní programy na </a:t>
            </a:r>
            <a:r>
              <a:rPr lang="cs-CZ" dirty="0" err="1">
                <a:solidFill>
                  <a:srgbClr val="FFFF00"/>
                </a:solidFill>
              </a:rPr>
              <a:t>FaF</a:t>
            </a:r>
            <a:r>
              <a:rPr lang="cs-CZ" dirty="0">
                <a:solidFill>
                  <a:srgbClr val="FFFF00"/>
                </a:solidFill>
              </a:rPr>
              <a:t> UK v ČJ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effectLst/>
              </a:rPr>
              <a:t>Pregraduální studium:</a:t>
            </a:r>
          </a:p>
          <a:p>
            <a:r>
              <a:rPr lang="cs-CZ" dirty="0">
                <a:solidFill>
                  <a:schemeClr val="bg1"/>
                </a:solidFill>
                <a:effectLst/>
              </a:rPr>
              <a:t>Farmacie (Mgr.) – 986 studentů </a:t>
            </a:r>
          </a:p>
          <a:p>
            <a:r>
              <a:rPr lang="cs-CZ" dirty="0">
                <a:solidFill>
                  <a:schemeClr val="bg1"/>
                </a:solidFill>
                <a:effectLst/>
              </a:rPr>
              <a:t>Laboratorní diagnostika ve zdravotnictví (Bc.) – 150 studentů</a:t>
            </a:r>
          </a:p>
          <a:p>
            <a:r>
              <a:rPr lang="cs-CZ" dirty="0" err="1">
                <a:solidFill>
                  <a:schemeClr val="bg1"/>
                </a:solidFill>
              </a:rPr>
              <a:t>Bioanalytická</a:t>
            </a:r>
            <a:r>
              <a:rPr lang="cs-CZ" dirty="0">
                <a:solidFill>
                  <a:schemeClr val="bg1"/>
                </a:solidFill>
              </a:rPr>
              <a:t> laboratorní diagnostika ve zdravotnictví (</a:t>
            </a:r>
            <a:r>
              <a:rPr lang="cs-CZ" dirty="0" err="1">
                <a:solidFill>
                  <a:schemeClr val="bg1"/>
                </a:solidFill>
              </a:rPr>
              <a:t>navaz</a:t>
            </a:r>
            <a:r>
              <a:rPr lang="cs-CZ" dirty="0">
                <a:solidFill>
                  <a:schemeClr val="bg1"/>
                </a:solidFill>
              </a:rPr>
              <a:t>. Mgr.) – 63 studentů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Doktorské studium </a:t>
            </a:r>
            <a:r>
              <a:rPr lang="cs-CZ" dirty="0">
                <a:solidFill>
                  <a:schemeClr val="bg1"/>
                </a:solidFill>
              </a:rPr>
              <a:t>(9 studijních programů) – 168 studentů, v prezenční formě 117 studentů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  <a:effectLst/>
            </a:endParaRPr>
          </a:p>
          <a:p>
            <a:endParaRPr lang="cs-CZ" dirty="0">
              <a:solidFill>
                <a:schemeClr val="bg1"/>
              </a:solidFill>
              <a:effectLst/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294EE0-4AE8-4CAF-A059-2CE7CB58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50" y="5492001"/>
            <a:ext cx="4539381" cy="11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9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9642A-F114-4B3D-9430-6A0CD8DA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Studijní programy na </a:t>
            </a:r>
            <a:r>
              <a:rPr lang="cs-CZ" dirty="0" err="1">
                <a:solidFill>
                  <a:srgbClr val="FFFF00"/>
                </a:solidFill>
              </a:rPr>
              <a:t>FaF</a:t>
            </a:r>
            <a:r>
              <a:rPr lang="cs-CZ" dirty="0">
                <a:solidFill>
                  <a:srgbClr val="FFFF00"/>
                </a:solidFill>
              </a:rPr>
              <a:t> UK v AJ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4EFB5-1F41-44F4-BF0D-67DAC4E3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  <a:effectLst/>
              </a:rPr>
              <a:t>Pharmacy</a:t>
            </a:r>
            <a:r>
              <a:rPr lang="cs-CZ" dirty="0">
                <a:solidFill>
                  <a:schemeClr val="bg1"/>
                </a:solidFill>
                <a:effectLst/>
              </a:rPr>
              <a:t> (Master </a:t>
            </a:r>
            <a:r>
              <a:rPr lang="cs-CZ" dirty="0" err="1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  <a:effectLst/>
              </a:rPr>
              <a:t>ourse</a:t>
            </a:r>
            <a:r>
              <a:rPr lang="cs-CZ" dirty="0">
                <a:solidFill>
                  <a:schemeClr val="bg1"/>
                </a:solidFill>
                <a:effectLst/>
              </a:rPr>
              <a:t>): 139 studentů ve všech ročnících</a:t>
            </a:r>
          </a:p>
          <a:p>
            <a:r>
              <a:rPr lang="cs-CZ" dirty="0" err="1">
                <a:solidFill>
                  <a:schemeClr val="bg1"/>
                </a:solidFill>
              </a:rPr>
              <a:t>Pharmaceutical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Sciences</a:t>
            </a:r>
            <a:r>
              <a:rPr lang="cs-CZ" dirty="0">
                <a:solidFill>
                  <a:schemeClr val="bg1"/>
                </a:solidFill>
              </a:rPr>
              <a:t> (master </a:t>
            </a:r>
            <a:r>
              <a:rPr lang="cs-CZ" dirty="0" err="1">
                <a:solidFill>
                  <a:schemeClr val="bg1"/>
                </a:solidFill>
              </a:rPr>
              <a:t>follow</a:t>
            </a:r>
            <a:r>
              <a:rPr lang="cs-CZ" dirty="0">
                <a:solidFill>
                  <a:schemeClr val="bg1"/>
                </a:solidFill>
              </a:rPr>
              <a:t>-up </a:t>
            </a:r>
            <a:r>
              <a:rPr lang="cs-CZ" dirty="0" err="1">
                <a:solidFill>
                  <a:schemeClr val="bg1"/>
                </a:solidFill>
              </a:rPr>
              <a:t>studies</a:t>
            </a:r>
            <a:r>
              <a:rPr lang="cs-CZ" dirty="0">
                <a:solidFill>
                  <a:schemeClr val="bg1"/>
                </a:solidFill>
              </a:rPr>
              <a:t>): 2 studenti</a:t>
            </a:r>
          </a:p>
          <a:p>
            <a:r>
              <a:rPr lang="cs-CZ" dirty="0" err="1">
                <a:solidFill>
                  <a:schemeClr val="bg1"/>
                </a:solidFill>
                <a:effectLst/>
              </a:rPr>
              <a:t>Postgradual</a:t>
            </a:r>
            <a:r>
              <a:rPr lang="cs-CZ" dirty="0">
                <a:solidFill>
                  <a:schemeClr val="bg1"/>
                </a:solidFill>
                <a:effectLst/>
              </a:rPr>
              <a:t> (</a:t>
            </a:r>
            <a:r>
              <a:rPr lang="cs-CZ" dirty="0" err="1">
                <a:solidFill>
                  <a:schemeClr val="bg1"/>
                </a:solidFill>
                <a:effectLst/>
              </a:rPr>
              <a:t>Doctoral</a:t>
            </a:r>
            <a:r>
              <a:rPr lang="cs-CZ" dirty="0">
                <a:solidFill>
                  <a:schemeClr val="bg1"/>
                </a:solidFill>
                <a:effectLst/>
              </a:rPr>
              <a:t>) Studies (9 </a:t>
            </a:r>
            <a:r>
              <a:rPr lang="cs-CZ" dirty="0" err="1">
                <a:solidFill>
                  <a:schemeClr val="bg1"/>
                </a:solidFill>
                <a:effectLst/>
              </a:rPr>
              <a:t>programmes</a:t>
            </a:r>
            <a:r>
              <a:rPr lang="cs-CZ" dirty="0">
                <a:solidFill>
                  <a:schemeClr val="bg1"/>
                </a:solidFill>
                <a:effectLst/>
              </a:rPr>
              <a:t>)</a:t>
            </a:r>
            <a:r>
              <a:rPr lang="cs-CZ" dirty="0">
                <a:solidFill>
                  <a:schemeClr val="bg1"/>
                </a:solidFill>
              </a:rPr>
              <a:t>: 48 studentů, v prezenční formě 33 studentů</a:t>
            </a:r>
            <a:endParaRPr lang="cs-CZ" dirty="0">
              <a:solidFill>
                <a:schemeClr val="bg1"/>
              </a:solidFill>
              <a:effectLst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17CAB50-DEAB-4548-8E1B-F73CE1858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755" y="5510090"/>
            <a:ext cx="4539381" cy="11348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269B9A4-C635-4399-9D47-63D0B8433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38" y="3744419"/>
            <a:ext cx="6899592" cy="29005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7096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5999" y="86516"/>
            <a:ext cx="7696201" cy="1325563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ERASMUS na </a:t>
            </a:r>
            <a:r>
              <a:rPr lang="cs-CZ" dirty="0" err="1">
                <a:solidFill>
                  <a:srgbClr val="FFFF00"/>
                </a:solidFill>
              </a:rPr>
              <a:t>FaF</a:t>
            </a:r>
            <a:r>
              <a:rPr lang="cs-CZ" dirty="0">
                <a:solidFill>
                  <a:srgbClr val="FFFF00"/>
                </a:solidFill>
              </a:rPr>
              <a:t> UK 2015 - 2021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092652" y="1412078"/>
            <a:ext cx="2942086" cy="3845722"/>
          </a:xfrm>
        </p:spPr>
        <p:txBody>
          <a:bodyPr>
            <a:noAutofit/>
          </a:bodyPr>
          <a:lstStyle/>
          <a:p>
            <a:r>
              <a:rPr lang="cs-CZ" sz="1500" dirty="0">
                <a:solidFill>
                  <a:schemeClr val="bg1"/>
                </a:solidFill>
              </a:rPr>
              <a:t>2015 vyjelo celkem 43 studentů, z toho 2 studenti PGS</a:t>
            </a:r>
          </a:p>
          <a:p>
            <a:r>
              <a:rPr lang="cs-CZ" sz="1500" dirty="0">
                <a:solidFill>
                  <a:schemeClr val="bg1"/>
                </a:solidFill>
              </a:rPr>
              <a:t>2016 vyjelo celkem 32 studentů, z toho 7 studentů PGS</a:t>
            </a:r>
          </a:p>
          <a:p>
            <a:r>
              <a:rPr lang="cs-CZ" sz="1500" dirty="0">
                <a:solidFill>
                  <a:schemeClr val="bg1"/>
                </a:solidFill>
              </a:rPr>
              <a:t>2017 vyjelo celkem 51 studentů, z toho 7 studentů PGS</a:t>
            </a:r>
          </a:p>
          <a:p>
            <a:r>
              <a:rPr lang="cs-CZ" sz="1500" dirty="0">
                <a:solidFill>
                  <a:schemeClr val="bg1"/>
                </a:solidFill>
              </a:rPr>
              <a:t>2018 vyjelo celkem 53 studentů, z toho 19 studentů PGS</a:t>
            </a:r>
          </a:p>
          <a:p>
            <a:r>
              <a:rPr lang="cs-CZ" sz="1500" dirty="0">
                <a:solidFill>
                  <a:schemeClr val="bg1"/>
                </a:solidFill>
              </a:rPr>
              <a:t>2019 vyjelo celkem 57 studentů, z toho 10 studentů PGS</a:t>
            </a:r>
          </a:p>
          <a:p>
            <a:r>
              <a:rPr lang="cs-CZ" sz="1500" dirty="0">
                <a:solidFill>
                  <a:schemeClr val="bg1"/>
                </a:solidFill>
              </a:rPr>
              <a:t>2020 vyjelo celkem 32 studentů, z toho 8 studentů PGS</a:t>
            </a:r>
          </a:p>
          <a:p>
            <a:r>
              <a:rPr lang="cs-CZ" sz="1500" dirty="0">
                <a:solidFill>
                  <a:schemeClr val="bg1"/>
                </a:solidFill>
              </a:rPr>
              <a:t>2021 vyjelo celkem 26 studentů, z toho 8 studentů PGS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A23F28-532C-4F48-8D66-006AADE0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652" y="5880100"/>
            <a:ext cx="2942086" cy="735521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2D150B0-68A0-430C-938C-0B3A6FE50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17443"/>
              </p:ext>
            </p:extLst>
          </p:nvPr>
        </p:nvGraphicFramePr>
        <p:xfrm>
          <a:off x="437322" y="1033670"/>
          <a:ext cx="8269356" cy="558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76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7363" y="1"/>
            <a:ext cx="9321554" cy="1429304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Studijní pobyty a PP na </a:t>
            </a:r>
            <a:r>
              <a:rPr lang="cs-CZ" dirty="0" err="1">
                <a:solidFill>
                  <a:srgbClr val="FFFF00"/>
                </a:solidFill>
              </a:rPr>
              <a:t>FaF</a:t>
            </a:r>
            <a:r>
              <a:rPr lang="cs-CZ" dirty="0">
                <a:solidFill>
                  <a:srgbClr val="FFFF00"/>
                </a:solidFill>
              </a:rPr>
              <a:t> 2015 - 2021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49245" y="1237673"/>
            <a:ext cx="2282536" cy="4092863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>
                <a:solidFill>
                  <a:schemeClr val="bg1"/>
                </a:solidFill>
              </a:rPr>
              <a:t>2015  - 36 x studijní pobyt, 7 x PP</a:t>
            </a:r>
          </a:p>
          <a:p>
            <a:r>
              <a:rPr lang="cs-CZ" dirty="0">
                <a:solidFill>
                  <a:schemeClr val="bg1"/>
                </a:solidFill>
              </a:rPr>
              <a:t>2016  - 19 x studijní pobyt, 13 x PP</a:t>
            </a:r>
          </a:p>
          <a:p>
            <a:r>
              <a:rPr lang="cs-CZ" dirty="0">
                <a:solidFill>
                  <a:schemeClr val="bg1"/>
                </a:solidFill>
              </a:rPr>
              <a:t>2017  - 31 x studijní pobyt, 20 x PP</a:t>
            </a:r>
          </a:p>
          <a:p>
            <a:r>
              <a:rPr lang="cs-CZ" dirty="0">
                <a:solidFill>
                  <a:schemeClr val="bg1"/>
                </a:solidFill>
              </a:rPr>
              <a:t>2018 – 18 x studijní pobyt, 35 x PP</a:t>
            </a:r>
          </a:p>
          <a:p>
            <a:r>
              <a:rPr lang="cs-CZ" dirty="0">
                <a:solidFill>
                  <a:schemeClr val="bg1"/>
                </a:solidFill>
              </a:rPr>
              <a:t>2019 – 29 x studijní pobyt, 28 x PP</a:t>
            </a:r>
          </a:p>
          <a:p>
            <a:r>
              <a:rPr lang="cs-CZ" dirty="0">
                <a:solidFill>
                  <a:schemeClr val="bg1"/>
                </a:solidFill>
              </a:rPr>
              <a:t>2020 – 19 x studijní pobyt, 13 x PP</a:t>
            </a:r>
          </a:p>
          <a:p>
            <a:r>
              <a:rPr lang="cs-CZ" dirty="0">
                <a:solidFill>
                  <a:schemeClr val="bg1"/>
                </a:solidFill>
              </a:rPr>
              <a:t>2021 – 12 x studijní pobyt, 14 x PP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7B14AB-5C60-46B2-8B6C-BECF82F0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9" y="1189903"/>
            <a:ext cx="8855020" cy="532243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61F1A3-B1E1-4F60-A8D2-0F7B68F7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7" y="5854699"/>
            <a:ext cx="2630548" cy="6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3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Studijní plán, náplň praxe, uznávání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10515600" cy="3504767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u="sng" dirty="0">
                <a:solidFill>
                  <a:schemeClr val="bg1"/>
                </a:solidFill>
              </a:rPr>
              <a:t>Pregraduální studenti</a:t>
            </a:r>
            <a:r>
              <a:rPr lang="cs-CZ" dirty="0">
                <a:solidFill>
                  <a:schemeClr val="bg1"/>
                </a:solidFill>
              </a:rPr>
              <a:t> – studijní plán = vypracování DP/BP,  náplň praxe = podle dohody s katedrou, která garantuje praxe studentů</a:t>
            </a:r>
          </a:p>
          <a:p>
            <a:r>
              <a:rPr lang="cs-CZ" dirty="0">
                <a:solidFill>
                  <a:schemeClr val="bg1"/>
                </a:solidFill>
              </a:rPr>
              <a:t>OBA typy mobility jsou součástí studijních plánů a kredity jsou uznávány po návratu dle těchto plánů</a:t>
            </a:r>
          </a:p>
          <a:p>
            <a:r>
              <a:rPr lang="cs-CZ" u="sng" dirty="0">
                <a:solidFill>
                  <a:schemeClr val="bg1"/>
                </a:solidFill>
              </a:rPr>
              <a:t>Postgraduální studenti</a:t>
            </a:r>
            <a:r>
              <a:rPr lang="cs-CZ" dirty="0">
                <a:solidFill>
                  <a:schemeClr val="bg1"/>
                </a:solidFill>
              </a:rPr>
              <a:t> – náplň praxe dle dohody, tak aby odpovídala programu - oboru studia na </a:t>
            </a:r>
            <a:r>
              <a:rPr lang="cs-CZ" dirty="0" err="1">
                <a:solidFill>
                  <a:schemeClr val="bg1"/>
                </a:solidFill>
              </a:rPr>
              <a:t>FaF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7AFF17E-4120-4747-86F3-CDDAA427F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81" y="5510090"/>
            <a:ext cx="4539381" cy="11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3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6900" y="365125"/>
            <a:ext cx="5600700" cy="1325563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Děkujeme za pozornost.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11102686" cy="2373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Kontakty:</a:t>
            </a:r>
          </a:p>
          <a:p>
            <a:pPr marL="0" indent="0">
              <a:buNone/>
            </a:pPr>
            <a:r>
              <a:rPr lang="cs-CZ" sz="2400" i="0" dirty="0">
                <a:solidFill>
                  <a:schemeClr val="bg1"/>
                </a:solidFill>
                <a:effectLst/>
                <a:latin typeface="Open Sans" panose="020B0604020202020204" pitchFamily="34" charset="0"/>
              </a:rPr>
              <a:t>Ing. Hana </a:t>
            </a:r>
            <a:r>
              <a:rPr lang="cs-CZ" sz="2400" i="0" dirty="0" err="1">
                <a:solidFill>
                  <a:schemeClr val="bg1"/>
                </a:solidFill>
                <a:effectLst/>
                <a:latin typeface="Open Sans" panose="020B0604020202020204" pitchFamily="34" charset="0"/>
              </a:rPr>
              <a:t>Krieglerová</a:t>
            </a:r>
            <a:r>
              <a:rPr lang="cs-CZ" sz="2400" i="0" dirty="0">
                <a:solidFill>
                  <a:schemeClr val="bg1"/>
                </a:solidFill>
                <a:effectLst/>
                <a:latin typeface="Open Sans" panose="020B0604020202020204" pitchFamily="34" charset="0"/>
              </a:rPr>
              <a:t>                        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Prof. PharmDr. Přemysl </a:t>
            </a:r>
            <a:r>
              <a:rPr lang="cs-CZ" sz="2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Mladěnka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Ph.D.</a:t>
            </a:r>
            <a:r>
              <a:rPr lang="cs-CZ" sz="2400" b="1" i="0" dirty="0">
                <a:solidFill>
                  <a:schemeClr val="bg1"/>
                </a:solidFill>
                <a:effectLst/>
                <a:latin typeface="Open Sans" panose="020B0604020202020204" pitchFamily="34" charset="0"/>
              </a:rPr>
              <a:t>       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b="0" i="0" u="sng" dirty="0">
                <a:solidFill>
                  <a:srgbClr val="335588"/>
                </a:solidFill>
                <a:effectLst/>
                <a:latin typeface="Open Sans" panose="020B0604020202020204" pitchFamily="34" charset="0"/>
                <a:hlinkClick r:id="rId2"/>
              </a:rPr>
              <a:t>hana.krieglerova@faf.cuni.cz</a:t>
            </a:r>
            <a:r>
              <a:rPr lang="cs-CZ" sz="2400" b="0" i="0" dirty="0">
                <a:solidFill>
                  <a:srgbClr val="335588"/>
                </a:solidFill>
                <a:effectLst/>
                <a:latin typeface="Open Sans" panose="020B0604020202020204" pitchFamily="34" charset="0"/>
              </a:rPr>
              <a:t>           </a:t>
            </a:r>
            <a:r>
              <a:rPr lang="cs-CZ" sz="2400" b="0" i="0" u="sng" dirty="0">
                <a:solidFill>
                  <a:srgbClr val="335588"/>
                </a:solidFill>
                <a:effectLst/>
                <a:latin typeface="Open Sans" panose="020B0606030504020204" pitchFamily="34" charset="0"/>
                <a:hlinkClick r:id="rId3"/>
              </a:rPr>
              <a:t>mladenkap@faf.cuni.cz</a:t>
            </a:r>
            <a:r>
              <a:rPr lang="cs-CZ" sz="2400" b="0" i="0" u="sng" dirty="0">
                <a:solidFill>
                  <a:srgbClr val="335588"/>
                </a:solidFill>
                <a:effectLst/>
                <a:latin typeface="Open Sans" panose="020B0604020202020204" pitchFamily="34" charset="0"/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B27DAF-EB4F-44A9-A4C0-18386E520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369" y="5477688"/>
            <a:ext cx="4539381" cy="11348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D8C456E-2A8C-4772-97CF-0E34ECF40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" y="3178174"/>
            <a:ext cx="7016750" cy="34343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0042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2021_22 schůzka se studenty</Template>
  <TotalTime>307</TotalTime>
  <Words>409</Words>
  <Application>Microsoft Office PowerPoint</Application>
  <PresentationFormat>Širokoúhlá obrazovka</PresentationFormat>
  <Paragraphs>41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Motiv Office</vt:lpstr>
      <vt:lpstr>Farmaceutická fakulta UK v Hradci Králové – příklad dobré praxe uznávání zahraničních mobilit   prof. Přemysl Mladěnka, Ing. Hana Krieglerová, program Erasmus+</vt:lpstr>
      <vt:lpstr>Studijní programy na FaF UK v ČJ</vt:lpstr>
      <vt:lpstr>Studijní programy na FaF UK v AJ</vt:lpstr>
      <vt:lpstr>ERASMUS na FaF UK 2015 - 2021</vt:lpstr>
      <vt:lpstr>Studijní pobyty a PP na FaF 2015 - 2021</vt:lpstr>
      <vt:lpstr>Studijní plán, náplň praxe, uznávání</vt:lpstr>
      <vt:lpstr>Děkujeme za pozornost.</vt:lpstr>
    </vt:vector>
  </TitlesOfParts>
  <Company>Faculty of Pharmacy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Farmaceutická fakulta UK v Hradci Králové - představení</dc:title>
  <dc:creator>Hana Krieglerová</dc:creator>
  <cp:lastModifiedBy>Ivana Herglová</cp:lastModifiedBy>
  <cp:revision>25</cp:revision>
  <cp:lastPrinted>2017-10-30T10:38:56Z</cp:lastPrinted>
  <dcterms:created xsi:type="dcterms:W3CDTF">2021-11-18T13:19:26Z</dcterms:created>
  <dcterms:modified xsi:type="dcterms:W3CDTF">2021-12-03T13:01:10Z</dcterms:modified>
</cp:coreProperties>
</file>