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6" r:id="rId3"/>
    <p:sldId id="300" r:id="rId4"/>
    <p:sldId id="301" r:id="rId5"/>
    <p:sldId id="302" r:id="rId6"/>
    <p:sldId id="303" r:id="rId7"/>
    <p:sldId id="306" r:id="rId8"/>
    <p:sldId id="305" r:id="rId9"/>
    <p:sldId id="304" r:id="rId10"/>
    <p:sldId id="298" r:id="rId11"/>
    <p:sldId id="310" r:id="rId12"/>
    <p:sldId id="311" r:id="rId13"/>
    <p:sldId id="294" r:id="rId14"/>
    <p:sldId id="288" r:id="rId15"/>
    <p:sldId id="259" r:id="rId16"/>
    <p:sldId id="271" r:id="rId17"/>
    <p:sldId id="260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B59"/>
    <a:srgbClr val="BEC7CF"/>
    <a:srgbClr val="D9D9D9"/>
    <a:srgbClr val="92D050"/>
    <a:srgbClr val="632523"/>
    <a:srgbClr val="F01928"/>
    <a:srgbClr val="E7E7E7"/>
    <a:srgbClr val="F7F6F6"/>
    <a:srgbClr val="E31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118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2DA39-31EE-408B-A71F-A635748EE51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FDD12-5823-4C26-9E48-90FBFDEB57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85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9A22A-4DB8-4C69-9BF3-AB7AEC7E578E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6AD14-474B-497B-9137-594DE89AD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76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6E9FC-4B58-49C2-99C5-9AA9CE3F340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07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E863A-70D7-4C6A-A8F7-6CAC74AC6D8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55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A4F73B-0B1A-4260-8E64-F2E178DB82C9}" type="slidenum">
              <a:rPr lang="cs-CZ" altLang="cs-CZ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cs-CZ" altLang="cs-CZ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9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335239"/>
            <a:ext cx="7772400" cy="11819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50507" cy="15841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2204864"/>
            <a:ext cx="1800000" cy="1800000"/>
          </a:xfrm>
          <a:prstGeom prst="rect">
            <a:avLst/>
          </a:prstGeom>
        </p:spPr>
      </p:pic>
      <p:pic>
        <p:nvPicPr>
          <p:cNvPr id="14" name="Picture 3" descr="S:\bg\vyzkum\reforma\loga.png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2412000" y="5991257"/>
            <a:ext cx="4320000" cy="894127"/>
          </a:xfrm>
          <a:prstGeom prst="rect">
            <a:avLst/>
          </a:prstGeom>
          <a:noFill/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 rotWithShape="1">
          <a:blip r:embed="rId6"/>
          <a:srcRect l="40145" t="15099" r="25048" b="69516"/>
          <a:stretch/>
        </p:blipFill>
        <p:spPr>
          <a:xfrm>
            <a:off x="1389185" y="352521"/>
            <a:ext cx="6365631" cy="153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484785"/>
            <a:ext cx="7704856" cy="46805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47255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76672"/>
            <a:ext cx="648000" cy="64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956" y="404664"/>
            <a:ext cx="7165444" cy="706618"/>
          </a:xfrm>
        </p:spPr>
        <p:txBody>
          <a:bodyPr>
            <a:noAutofit/>
          </a:bodyPr>
          <a:lstStyle>
            <a:lvl1pPr algn="l">
              <a:defRPr lang="cs-CZ" sz="3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13" name="Picture 22" descr="titl C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/>
          <a:stretch/>
        </p:blipFill>
        <p:spPr bwMode="auto">
          <a:xfrm>
            <a:off x="203261" y="332656"/>
            <a:ext cx="55231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 b="33359"/>
          <a:stretch/>
        </p:blipFill>
        <p:spPr bwMode="auto">
          <a:xfrm>
            <a:off x="203261" y="4725144"/>
            <a:ext cx="55231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613321"/>
            <a:ext cx="9183767" cy="244679"/>
          </a:xfrm>
          <a:prstGeom prst="rect">
            <a:avLst/>
          </a:prstGeom>
        </p:spPr>
      </p:pic>
      <p:sp>
        <p:nvSpPr>
          <p:cNvPr id="22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47255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76672"/>
            <a:ext cx="648000" cy="64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956" y="404664"/>
            <a:ext cx="7165444" cy="706618"/>
          </a:xfrm>
        </p:spPr>
        <p:txBody>
          <a:bodyPr>
            <a:noAutofit/>
          </a:bodyPr>
          <a:lstStyle>
            <a:lvl1pPr algn="l">
              <a:defRPr lang="cs-CZ" sz="3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16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 b="51344"/>
          <a:stretch/>
        </p:blipFill>
        <p:spPr bwMode="auto">
          <a:xfrm>
            <a:off x="203261" y="332656"/>
            <a:ext cx="55231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613321"/>
            <a:ext cx="9183767" cy="244679"/>
          </a:xfrm>
          <a:prstGeom prst="rect">
            <a:avLst/>
          </a:prstGeom>
        </p:spPr>
      </p:pic>
      <p:sp>
        <p:nvSpPr>
          <p:cNvPr id="14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10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922909"/>
            <a:ext cx="615496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43607" y="4221088"/>
            <a:ext cx="7451105" cy="792088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 předlohy nadpisů.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47255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76672"/>
            <a:ext cx="648000" cy="648000"/>
          </a:xfrm>
          <a:prstGeom prst="rect">
            <a:avLst/>
          </a:prstGeom>
        </p:spPr>
      </p:pic>
      <p:pic>
        <p:nvPicPr>
          <p:cNvPr id="12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/>
          <a:stretch/>
        </p:blipFill>
        <p:spPr bwMode="auto">
          <a:xfrm>
            <a:off x="203261" y="332656"/>
            <a:ext cx="55231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 b="33359"/>
          <a:stretch/>
        </p:blipFill>
        <p:spPr bwMode="auto">
          <a:xfrm>
            <a:off x="203261" y="4725144"/>
            <a:ext cx="55231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613321"/>
            <a:ext cx="9183767" cy="244679"/>
          </a:xfrm>
          <a:prstGeom prst="rect">
            <a:avLst/>
          </a:prstGeom>
        </p:spPr>
      </p:pic>
      <p:sp>
        <p:nvSpPr>
          <p:cNvPr id="1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-3254" y="6525344"/>
            <a:ext cx="9147254" cy="365125"/>
          </a:xfrm>
          <a:noFill/>
          <a:ln>
            <a:noFill/>
          </a:ln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89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D271FC-74F0-4D99-95E4-7AA41D9C28EE}" type="datetimeFigureOut">
              <a:rPr lang="cs-CZ"/>
              <a:pPr>
                <a:defRPr/>
              </a:pPr>
              <a:t>20.4.2016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32ED3A9-4E9E-4EC6-B019-3EFC271E7FF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079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OPTIMED - optimalizovaná výuka všeobecného lékařství: http://med.muni.cz/optimed 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-1"/>
            <a:ext cx="9144000" cy="82800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62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wm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ti.med.muni.cz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63773" y="4321591"/>
            <a:ext cx="8980227" cy="1181993"/>
          </a:xfrm>
        </p:spPr>
        <p:txBody>
          <a:bodyPr>
            <a:normAutofit/>
          </a:bodyPr>
          <a:lstStyle/>
          <a:p>
            <a:r>
              <a:rPr lang="cs-CZ" sz="4000" dirty="0" err="1" smtClean="0"/>
              <a:t>Optimed</a:t>
            </a:r>
            <a:r>
              <a:rPr lang="cs-CZ" sz="4000" dirty="0" smtClean="0"/>
              <a:t> – zkušenosti z praxe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i="1" dirty="0" smtClean="0"/>
              <a:t>Julie Bienertová-Vašků</a:t>
            </a:r>
            <a:endParaRPr lang="cs-CZ" sz="3100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03" y="6017934"/>
            <a:ext cx="2145087" cy="61272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43783" y="61689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Připraveno s podporou programu </a:t>
            </a:r>
            <a:endParaRPr lang="cs-CZ" sz="1200" dirty="0" smtClean="0"/>
          </a:p>
          <a:p>
            <a:r>
              <a:rPr lang="cs-CZ" sz="1200" dirty="0" smtClean="0"/>
              <a:t>Erasmus</a:t>
            </a:r>
            <a:r>
              <a:rPr lang="cs-CZ" sz="1200" dirty="0"/>
              <a:t>+ Evropské unie.</a:t>
            </a:r>
          </a:p>
        </p:txBody>
      </p:sp>
    </p:spTree>
    <p:extLst>
      <p:ext uri="{BB962C8B-B14F-4D97-AF65-F5344CB8AC3E}">
        <p14:creationId xmlns:p14="http://schemas.microsoft.com/office/powerpoint/2010/main" val="42433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71600" y="1484785"/>
            <a:ext cx="8172400" cy="468052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n-US" altLang="cs-CZ" dirty="0">
                <a:solidFill>
                  <a:srgbClr val="3C4B59"/>
                </a:solidFill>
              </a:rPr>
              <a:t>“Learning outcomes are </a:t>
            </a:r>
            <a:r>
              <a:rPr lang="cs-CZ" altLang="cs-CZ" dirty="0" smtClean="0">
                <a:solidFill>
                  <a:srgbClr val="3C4B59"/>
                </a:solidFill>
              </a:rPr>
              <a:t> </a:t>
            </a:r>
            <a:r>
              <a:rPr lang="en-US" altLang="cs-CZ" dirty="0" smtClean="0">
                <a:solidFill>
                  <a:srgbClr val="3C4B59"/>
                </a:solidFill>
              </a:rPr>
              <a:t>statements </a:t>
            </a:r>
            <a:r>
              <a:rPr lang="en-US" altLang="cs-CZ" dirty="0">
                <a:solidFill>
                  <a:srgbClr val="3C4B59"/>
                </a:solidFill>
              </a:rPr>
              <a:t>of what </a:t>
            </a:r>
            <a:r>
              <a:rPr lang="en-US" altLang="cs-CZ" dirty="0" smtClean="0">
                <a:solidFill>
                  <a:srgbClr val="3C4B59"/>
                </a:solidFill>
              </a:rPr>
              <a:t>a</a:t>
            </a:r>
            <a:r>
              <a:rPr lang="cs-CZ" altLang="cs-CZ" dirty="0" smtClean="0">
                <a:solidFill>
                  <a:srgbClr val="3C4B59"/>
                </a:solidFill>
              </a:rPr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altLang="cs-CZ" dirty="0">
                <a:solidFill>
                  <a:srgbClr val="3C4B59"/>
                </a:solidFill>
              </a:rPr>
              <a:t> </a:t>
            </a:r>
            <a:r>
              <a:rPr lang="cs-CZ" altLang="cs-CZ" dirty="0" smtClean="0">
                <a:solidFill>
                  <a:srgbClr val="3C4B59"/>
                </a:solidFill>
              </a:rPr>
              <a:t> </a:t>
            </a:r>
            <a:r>
              <a:rPr lang="en-US" altLang="cs-CZ" dirty="0" smtClean="0">
                <a:solidFill>
                  <a:srgbClr val="3C4B59"/>
                </a:solidFill>
              </a:rPr>
              <a:t>learner </a:t>
            </a:r>
            <a:r>
              <a:rPr lang="en-US" altLang="cs-CZ" dirty="0">
                <a:solidFill>
                  <a:srgbClr val="3C4B59"/>
                </a:solidFill>
              </a:rPr>
              <a:t>is </a:t>
            </a:r>
            <a:r>
              <a:rPr lang="en-US" altLang="cs-CZ" dirty="0">
                <a:solidFill>
                  <a:srgbClr val="FF0000"/>
                </a:solidFill>
              </a:rPr>
              <a:t> expected to </a:t>
            </a:r>
            <a:r>
              <a:rPr lang="en-US" altLang="cs-CZ" dirty="0" smtClean="0">
                <a:solidFill>
                  <a:srgbClr val="FF0000"/>
                </a:solidFill>
              </a:rPr>
              <a:t>know </a:t>
            </a:r>
            <a:r>
              <a:rPr lang="en-US" altLang="cs-CZ" dirty="0">
                <a:solidFill>
                  <a:srgbClr val="FF0000"/>
                </a:solidFill>
              </a:rPr>
              <a:t>and /or be </a:t>
            </a:r>
            <a:r>
              <a:rPr lang="en-US" altLang="cs-CZ" dirty="0" smtClean="0">
                <a:solidFill>
                  <a:srgbClr val="FF0000"/>
                </a:solidFill>
              </a:rPr>
              <a:t>able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altLang="cs-CZ" dirty="0" smtClean="0">
                <a:solidFill>
                  <a:srgbClr val="FF0000"/>
                </a:solidFill>
              </a:rPr>
              <a:t>  </a:t>
            </a:r>
            <a:r>
              <a:rPr lang="en-US" altLang="cs-CZ" dirty="0" smtClean="0">
                <a:solidFill>
                  <a:srgbClr val="FF0000"/>
                </a:solidFill>
              </a:rPr>
              <a:t>to  </a:t>
            </a:r>
            <a:r>
              <a:rPr lang="en-US" altLang="cs-CZ" dirty="0">
                <a:solidFill>
                  <a:srgbClr val="FF0000"/>
                </a:solidFill>
              </a:rPr>
              <a:t>demonstrate </a:t>
            </a:r>
            <a:r>
              <a:rPr lang="en-US" altLang="cs-CZ" dirty="0">
                <a:solidFill>
                  <a:srgbClr val="3C4B59"/>
                </a:solidFill>
              </a:rPr>
              <a:t>after </a:t>
            </a:r>
            <a:r>
              <a:rPr lang="cs-CZ" altLang="cs-CZ" dirty="0" smtClean="0">
                <a:solidFill>
                  <a:srgbClr val="3C4B59"/>
                </a:solidFill>
              </a:rPr>
              <a:t> </a:t>
            </a:r>
            <a:r>
              <a:rPr lang="en-US" altLang="cs-CZ" dirty="0" smtClean="0">
                <a:solidFill>
                  <a:srgbClr val="3C4B59"/>
                </a:solidFill>
              </a:rPr>
              <a:t>completion  </a:t>
            </a:r>
            <a:r>
              <a:rPr lang="en-US" altLang="cs-CZ" dirty="0">
                <a:solidFill>
                  <a:srgbClr val="3C4B59"/>
                </a:solidFill>
              </a:rPr>
              <a:t>of </a:t>
            </a:r>
            <a:r>
              <a:rPr lang="en-US" altLang="cs-CZ" dirty="0" smtClean="0">
                <a:solidFill>
                  <a:srgbClr val="3C4B59"/>
                </a:solidFill>
              </a:rPr>
              <a:t>a</a:t>
            </a:r>
            <a:endParaRPr lang="cs-CZ" altLang="cs-CZ" dirty="0">
              <a:solidFill>
                <a:srgbClr val="3C4B59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altLang="cs-CZ" dirty="0">
                <a:solidFill>
                  <a:srgbClr val="3C4B59"/>
                </a:solidFill>
              </a:rPr>
              <a:t> </a:t>
            </a:r>
            <a:r>
              <a:rPr lang="cs-CZ" altLang="cs-CZ" dirty="0" smtClean="0">
                <a:solidFill>
                  <a:srgbClr val="3C4B59"/>
                </a:solidFill>
              </a:rPr>
              <a:t> </a:t>
            </a:r>
            <a:r>
              <a:rPr lang="en-US" altLang="cs-CZ" dirty="0" smtClean="0">
                <a:solidFill>
                  <a:srgbClr val="3C4B59"/>
                </a:solidFill>
              </a:rPr>
              <a:t>process  </a:t>
            </a:r>
            <a:r>
              <a:rPr lang="en-US" altLang="cs-CZ" dirty="0">
                <a:solidFill>
                  <a:srgbClr val="3C4B59"/>
                </a:solidFill>
              </a:rPr>
              <a:t>of learning.</a:t>
            </a:r>
            <a:r>
              <a:rPr lang="es-ES" altLang="cs-CZ" dirty="0">
                <a:solidFill>
                  <a:srgbClr val="3C4B59"/>
                </a:solidFill>
              </a:rPr>
              <a:t>”</a:t>
            </a:r>
          </a:p>
          <a:p>
            <a:pPr>
              <a:lnSpc>
                <a:spcPct val="80000"/>
              </a:lnSpc>
              <a:buNone/>
            </a:pPr>
            <a:r>
              <a:rPr lang="es-ES" altLang="cs-CZ" dirty="0">
                <a:solidFill>
                  <a:srgbClr val="3C4B59"/>
                </a:solidFill>
              </a:rPr>
              <a:t> </a:t>
            </a:r>
            <a:r>
              <a:rPr lang="cs-CZ" altLang="cs-CZ" dirty="0" smtClean="0">
                <a:solidFill>
                  <a:srgbClr val="3C4B59"/>
                </a:solidFill>
              </a:rPr>
              <a:t>					</a:t>
            </a:r>
            <a:r>
              <a:rPr lang="en-US" altLang="cs-CZ" sz="2000" i="1" dirty="0" smtClean="0">
                <a:solidFill>
                  <a:srgbClr val="3C4B59"/>
                </a:solidFill>
              </a:rPr>
              <a:t>(</a:t>
            </a:r>
            <a:r>
              <a:rPr lang="en-US" altLang="cs-CZ" sz="2000" i="1" dirty="0">
                <a:solidFill>
                  <a:srgbClr val="3C4B59"/>
                </a:solidFill>
              </a:rPr>
              <a:t>TUNING Project</a:t>
            </a:r>
            <a:r>
              <a:rPr lang="es-ES" altLang="cs-CZ" sz="2000" i="1" dirty="0">
                <a:solidFill>
                  <a:srgbClr val="3C4B59"/>
                </a:solidFill>
              </a:rPr>
              <a:t>,</a:t>
            </a:r>
            <a:r>
              <a:rPr lang="en-US" altLang="cs-CZ" sz="2000" i="1" dirty="0">
                <a:solidFill>
                  <a:srgbClr val="3C4B59"/>
                </a:solidFill>
              </a:rPr>
              <a:t> </a:t>
            </a:r>
            <a:r>
              <a:rPr lang="es-ES" altLang="cs-CZ" sz="2000" i="1" dirty="0">
                <a:solidFill>
                  <a:srgbClr val="3C4B59"/>
                </a:solidFill>
              </a:rPr>
              <a:t>“</a:t>
            </a:r>
            <a:r>
              <a:rPr lang="en-US" altLang="cs-CZ" sz="2000" i="1" dirty="0">
                <a:solidFill>
                  <a:srgbClr val="3C4B59"/>
                </a:solidFill>
              </a:rPr>
              <a:t>Glossary</a:t>
            </a:r>
            <a:r>
              <a:rPr lang="es-ES" altLang="cs-CZ" sz="2000" i="1" dirty="0" smtClean="0">
                <a:solidFill>
                  <a:srgbClr val="3C4B59"/>
                </a:solidFill>
              </a:rPr>
              <a:t>”</a:t>
            </a:r>
            <a:r>
              <a:rPr lang="en-US" altLang="cs-CZ" sz="2000" i="1" dirty="0" smtClean="0">
                <a:solidFill>
                  <a:srgbClr val="3C4B59"/>
                </a:solidFill>
              </a:rPr>
              <a:t> </a:t>
            </a:r>
            <a:r>
              <a:rPr lang="en-US" altLang="cs-CZ" sz="2000" i="1" dirty="0">
                <a:solidFill>
                  <a:srgbClr val="3C4B59"/>
                </a:solidFill>
              </a:rPr>
              <a:t>2003)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cs-CZ" dirty="0">
              <a:solidFill>
                <a:srgbClr val="3C4B59"/>
              </a:solidFill>
            </a:endParaRPr>
          </a:p>
          <a:p>
            <a:pPr>
              <a:buFontTx/>
              <a:buNone/>
            </a:pPr>
            <a:r>
              <a:rPr lang="en-US" altLang="cs-CZ" dirty="0">
                <a:solidFill>
                  <a:srgbClr val="3C4B59"/>
                </a:solidFill>
              </a:rPr>
              <a:t>“Learning outcomes are</a:t>
            </a:r>
            <a:r>
              <a:rPr lang="es-ES" altLang="cs-CZ" dirty="0">
                <a:solidFill>
                  <a:srgbClr val="3C4B59"/>
                </a:solidFill>
              </a:rPr>
              <a:t> </a:t>
            </a:r>
            <a:r>
              <a:rPr lang="en-US" altLang="cs-CZ" dirty="0">
                <a:solidFill>
                  <a:srgbClr val="3C4B59"/>
                </a:solidFill>
              </a:rPr>
              <a:t>sets </a:t>
            </a:r>
            <a:r>
              <a:rPr lang="en-US" altLang="cs-CZ" dirty="0" smtClean="0">
                <a:solidFill>
                  <a:srgbClr val="3C4B59"/>
                </a:solidFill>
              </a:rPr>
              <a:t>o</a:t>
            </a:r>
            <a:r>
              <a:rPr lang="cs-CZ" altLang="cs-CZ" dirty="0" smtClean="0">
                <a:solidFill>
                  <a:srgbClr val="3C4B59"/>
                </a:solidFill>
              </a:rPr>
              <a:t>f </a:t>
            </a:r>
            <a:r>
              <a:rPr lang="en-US" altLang="cs-CZ" dirty="0" smtClean="0">
                <a:solidFill>
                  <a:srgbClr val="FF0000"/>
                </a:solidFill>
              </a:rPr>
              <a:t>competences</a:t>
            </a:r>
            <a:r>
              <a:rPr lang="es-ES" altLang="cs-CZ" dirty="0">
                <a:solidFill>
                  <a:srgbClr val="3C4B59"/>
                </a:solidFill>
              </a:rPr>
              <a:t>..”</a:t>
            </a:r>
          </a:p>
          <a:p>
            <a:pPr>
              <a:buFontTx/>
              <a:buNone/>
            </a:pPr>
            <a:r>
              <a:rPr lang="es-ES" altLang="cs-CZ" i="1" dirty="0">
                <a:solidFill>
                  <a:srgbClr val="3C4B59"/>
                </a:solidFill>
              </a:rPr>
              <a:t>  </a:t>
            </a:r>
            <a:r>
              <a:rPr lang="cs-CZ" altLang="cs-CZ" i="1" dirty="0" smtClean="0">
                <a:solidFill>
                  <a:srgbClr val="3C4B59"/>
                </a:solidFill>
              </a:rPr>
              <a:t>				</a:t>
            </a:r>
            <a:r>
              <a:rPr lang="es-ES" altLang="cs-CZ" sz="2000" i="1" dirty="0" smtClean="0">
                <a:solidFill>
                  <a:srgbClr val="3C4B59"/>
                </a:solidFill>
              </a:rPr>
              <a:t>(</a:t>
            </a:r>
            <a:r>
              <a:rPr lang="en-US" altLang="cs-CZ" sz="2000" i="1" dirty="0">
                <a:solidFill>
                  <a:srgbClr val="3C4B59"/>
                </a:solidFill>
              </a:rPr>
              <a:t>European Commission</a:t>
            </a:r>
            <a:r>
              <a:rPr lang="es-ES" altLang="cs-CZ" sz="2000" i="1" dirty="0">
                <a:solidFill>
                  <a:srgbClr val="3C4B59"/>
                </a:solidFill>
              </a:rPr>
              <a:t>,</a:t>
            </a:r>
            <a:r>
              <a:rPr lang="en-US" altLang="cs-CZ" sz="2000" i="1" dirty="0">
                <a:solidFill>
                  <a:srgbClr val="3C4B59"/>
                </a:solidFill>
              </a:rPr>
              <a:t>“ECTS Key Features</a:t>
            </a:r>
            <a:r>
              <a:rPr lang="en-US" altLang="cs-CZ" sz="2000" i="1" dirty="0" smtClean="0">
                <a:solidFill>
                  <a:srgbClr val="3C4B59"/>
                </a:solidFill>
              </a:rPr>
              <a:t>”</a:t>
            </a:r>
            <a:r>
              <a:rPr lang="cs-CZ" altLang="cs-CZ" sz="2000" i="1" dirty="0" smtClean="0">
                <a:solidFill>
                  <a:srgbClr val="3C4B59"/>
                </a:solidFill>
              </a:rPr>
              <a:t>)</a:t>
            </a:r>
            <a:endParaRPr lang="cs-CZ" sz="2000" i="1" dirty="0">
              <a:solidFill>
                <a:srgbClr val="3C4B5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cs-CZ" b="1" dirty="0">
              <a:solidFill>
                <a:srgbClr val="3C4B59"/>
              </a:solidFill>
            </a:endParaRPr>
          </a:p>
          <a:p>
            <a:endParaRPr lang="cs-CZ" dirty="0">
              <a:solidFill>
                <a:srgbClr val="3C4B59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442259" y="1443449"/>
            <a:ext cx="8533801" cy="4901875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cs-CZ" sz="2400" b="1" dirty="0"/>
              <a:t>„T</a:t>
            </a:r>
            <a:r>
              <a:rPr lang="en-US" sz="2400" b="1" dirty="0" err="1"/>
              <a:t>omorrow's</a:t>
            </a:r>
            <a:r>
              <a:rPr lang="en-US" sz="2400" b="1" dirty="0"/>
              <a:t> doctors” </a:t>
            </a:r>
            <a:endParaRPr lang="cs-CZ" sz="2400" dirty="0"/>
          </a:p>
          <a:p>
            <a:r>
              <a:rPr lang="es-ES" sz="2400" dirty="0"/>
              <a:t>        </a:t>
            </a:r>
            <a:r>
              <a:rPr lang="en-US" sz="2400" dirty="0"/>
              <a:t>(General Medical Council, U</a:t>
            </a:r>
            <a:r>
              <a:rPr lang="cs-CZ" sz="2400" dirty="0"/>
              <a:t>K, </a:t>
            </a:r>
            <a:r>
              <a:rPr lang="en-US" sz="2400" dirty="0"/>
              <a:t>1993,2003)</a:t>
            </a:r>
            <a:endParaRPr lang="cs-CZ" sz="2400" dirty="0"/>
          </a:p>
          <a:p>
            <a:r>
              <a:rPr lang="cs-CZ" sz="2400" b="1" dirty="0" err="1"/>
              <a:t>Aca</a:t>
            </a:r>
            <a:r>
              <a:rPr lang="en-US" sz="2400" b="1" dirty="0" err="1"/>
              <a:t>demic</a:t>
            </a:r>
            <a:r>
              <a:rPr lang="en-US" sz="2400" b="1" dirty="0"/>
              <a:t> Standards – Medicine”</a:t>
            </a:r>
            <a:endParaRPr lang="cs-CZ" sz="2400" dirty="0"/>
          </a:p>
          <a:p>
            <a:r>
              <a:rPr lang="es-ES" sz="2400" b="1" dirty="0"/>
              <a:t>     </a:t>
            </a:r>
            <a:r>
              <a:rPr lang="en-US" sz="2400" b="1" dirty="0"/>
              <a:t>   </a:t>
            </a:r>
            <a:r>
              <a:rPr lang="en-US" sz="2400" dirty="0"/>
              <a:t>(Quality Assurance Agency for Higher Education, U</a:t>
            </a:r>
            <a:r>
              <a:rPr lang="cs-CZ" sz="2400" dirty="0"/>
              <a:t>K</a:t>
            </a:r>
            <a:r>
              <a:rPr lang="en-US" sz="2400" dirty="0"/>
              <a:t>, 2002)</a:t>
            </a:r>
            <a:endParaRPr lang="cs-CZ" sz="2400" dirty="0"/>
          </a:p>
          <a:p>
            <a:r>
              <a:rPr lang="en-US" sz="2400" b="1" dirty="0"/>
              <a:t>“The Scottish doctor” </a:t>
            </a:r>
            <a:endParaRPr lang="cs-CZ" sz="2400" dirty="0"/>
          </a:p>
          <a:p>
            <a:r>
              <a:rPr lang="cs-CZ" sz="2400" b="1" dirty="0"/>
              <a:t> </a:t>
            </a:r>
            <a:r>
              <a:rPr lang="es-ES" sz="2400" b="1" dirty="0"/>
              <a:t>         </a:t>
            </a:r>
            <a:r>
              <a:rPr lang="en-US" sz="2400" b="1" dirty="0" smtClean="0"/>
              <a:t>(</a:t>
            </a:r>
            <a:r>
              <a:rPr lang="en-US" sz="2400" dirty="0"/>
              <a:t>The Scottish Deans’ Medical Curriculum Group</a:t>
            </a:r>
            <a:r>
              <a:rPr lang="cs-CZ" sz="2400" dirty="0" smtClean="0"/>
              <a:t>, 	</a:t>
            </a:r>
            <a:r>
              <a:rPr lang="en-US" sz="2400" dirty="0" smtClean="0"/>
              <a:t>2000</a:t>
            </a:r>
            <a:r>
              <a:rPr lang="es-ES" sz="2400" dirty="0"/>
              <a:t>,2008</a:t>
            </a:r>
            <a:r>
              <a:rPr lang="en-US" sz="2400" dirty="0"/>
              <a:t>)</a:t>
            </a:r>
            <a:endParaRPr lang="cs-CZ" sz="2400" dirty="0"/>
          </a:p>
          <a:p>
            <a:r>
              <a:rPr lang="en-US" sz="2400" b="1" dirty="0"/>
              <a:t>“ Blueprint: Training of doctors in The Netherlands” </a:t>
            </a:r>
            <a:endParaRPr lang="cs-CZ" sz="2400" dirty="0"/>
          </a:p>
          <a:p>
            <a:r>
              <a:rPr lang="en-US" sz="2400" dirty="0"/>
              <a:t>              </a:t>
            </a:r>
            <a:r>
              <a:rPr lang="es-ES" sz="2400" dirty="0"/>
              <a:t>  </a:t>
            </a:r>
            <a:r>
              <a:rPr lang="en-US" sz="2400" dirty="0"/>
              <a:t>(</a:t>
            </a:r>
            <a:r>
              <a:rPr lang="es-ES" sz="2400" dirty="0"/>
              <a:t>Netherlands,</a:t>
            </a:r>
            <a:r>
              <a:rPr lang="en-US" sz="2400" dirty="0"/>
              <a:t>1994, 2001</a:t>
            </a:r>
            <a:r>
              <a:rPr lang="cs-CZ" sz="2400" dirty="0"/>
              <a:t>)</a:t>
            </a:r>
          </a:p>
          <a:p>
            <a:r>
              <a:rPr lang="en-US" sz="2400" b="1" dirty="0"/>
              <a:t>“The Swiss catalogue of learning objectives”</a:t>
            </a:r>
            <a:endParaRPr lang="cs-CZ" sz="2400" dirty="0"/>
          </a:p>
          <a:p>
            <a:r>
              <a:rPr lang="en-US" sz="2400" b="1" dirty="0"/>
              <a:t>               </a:t>
            </a:r>
            <a:r>
              <a:rPr lang="en-US" sz="2400" dirty="0"/>
              <a:t>(Institute for Medical Education, Switzerland, 2000, 2002)</a:t>
            </a:r>
            <a:endParaRPr lang="cs-CZ" sz="2400" dirty="0"/>
          </a:p>
          <a:p>
            <a:r>
              <a:rPr lang="cs-CZ" sz="2400" dirty="0"/>
              <a:t> </a:t>
            </a:r>
          </a:p>
        </p:txBody>
      </p:sp>
      <p:sp>
        <p:nvSpPr>
          <p:cNvPr id="7" name="Rectangle 7"/>
          <p:cNvSpPr/>
          <p:nvPr/>
        </p:nvSpPr>
        <p:spPr>
          <a:xfrm>
            <a:off x="0" y="321392"/>
            <a:ext cx="8206740" cy="903636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202" y="321392"/>
            <a:ext cx="8229600" cy="9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cs-CZ" sz="3600" dirty="0" err="1" smtClean="0">
                <a:solidFill>
                  <a:schemeClr val="bg1"/>
                </a:solidFill>
              </a:rPr>
              <a:t>Optimed</a:t>
            </a:r>
            <a:r>
              <a:rPr lang="cs-CZ" sz="3600" dirty="0" smtClean="0">
                <a:solidFill>
                  <a:schemeClr val="bg1"/>
                </a:solidFill>
              </a:rPr>
              <a:t> – srovnání se zahraničím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71600" y="1484785"/>
            <a:ext cx="8172400" cy="4680520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3C4B59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7" name="Rectangle 7"/>
          <p:cNvSpPr/>
          <p:nvPr/>
        </p:nvSpPr>
        <p:spPr>
          <a:xfrm>
            <a:off x="0" y="321392"/>
            <a:ext cx="8206740" cy="903636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202" y="321392"/>
            <a:ext cx="8229600" cy="9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cs-CZ" sz="3600" dirty="0" smtClean="0">
                <a:solidFill>
                  <a:schemeClr val="bg1"/>
                </a:solidFill>
              </a:rPr>
              <a:t>Výstupy z učení pragmaticky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9552" y="4437112"/>
            <a:ext cx="223224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i="1" dirty="0" err="1" smtClean="0">
                <a:latin typeface="+mj-lt"/>
                <a:ea typeface="+mj-ea"/>
                <a:cs typeface="+mj-cs"/>
              </a:rPr>
              <a:t>Dovednostní</a:t>
            </a:r>
            <a:endParaRPr lang="cs-CZ" i="1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Pravá složená závorka 9"/>
          <p:cNvSpPr/>
          <p:nvPr/>
        </p:nvSpPr>
        <p:spPr>
          <a:xfrm>
            <a:off x="3779912" y="1988840"/>
            <a:ext cx="1008112" cy="34563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 descr="http://shayanneoabel.files.wordpress.com/2010/02/class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1414668" cy="1241372"/>
          </a:xfrm>
          <a:prstGeom prst="rect">
            <a:avLst/>
          </a:prstGeom>
          <a:noFill/>
        </p:spPr>
      </p:pic>
      <p:pic>
        <p:nvPicPr>
          <p:cNvPr id="13" name="Picture 10" descr="http://www.h4c.org/images/syria/DrMazanTeachingSurge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224" y="4711154"/>
            <a:ext cx="1551868" cy="1166118"/>
          </a:xfrm>
          <a:prstGeom prst="rect">
            <a:avLst/>
          </a:prstGeom>
          <a:noFill/>
        </p:spPr>
      </p:pic>
      <p:pic>
        <p:nvPicPr>
          <p:cNvPr id="14" name="Picture 2" descr="http://www.unitar.org/pft/sites/unitar.org.pft/files/Fotolia_8658317_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12976"/>
            <a:ext cx="1512168" cy="1008112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4932040" y="1700808"/>
            <a:ext cx="381642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i="1" dirty="0" smtClean="0">
                <a:latin typeface="+mj-lt"/>
                <a:ea typeface="+mj-ea"/>
                <a:cs typeface="+mj-cs"/>
              </a:rPr>
              <a:t>Co by měl absolvent VL znát / umět </a:t>
            </a:r>
          </a:p>
          <a:p>
            <a:pPr>
              <a:defRPr/>
            </a:pPr>
            <a:r>
              <a:rPr lang="cs-CZ" i="1" dirty="0" smtClean="0">
                <a:latin typeface="+mj-lt"/>
                <a:ea typeface="+mj-ea"/>
                <a:cs typeface="+mj-cs"/>
              </a:rPr>
              <a:t>po absolvování daného segmentu  výuky </a:t>
            </a:r>
            <a:endParaRPr lang="cs-CZ" i="1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932040" y="4052664"/>
            <a:ext cx="381642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i="1" dirty="0" smtClean="0">
                <a:latin typeface="+mj-lt"/>
                <a:ea typeface="+mj-ea"/>
                <a:cs typeface="+mj-cs"/>
              </a:rPr>
              <a:t>Co je smysl dané výuky  - co po sobě zanechá ve znalostech / dovednostech studenta</a:t>
            </a:r>
            <a:endParaRPr lang="cs-CZ" i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814838" y="1345370"/>
            <a:ext cx="223224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i="1" dirty="0" smtClean="0">
                <a:latin typeface="+mj-lt"/>
                <a:ea typeface="+mj-ea"/>
                <a:cs typeface="+mj-cs"/>
              </a:rPr>
              <a:t>Znalostní</a:t>
            </a:r>
            <a:endParaRPr lang="cs-CZ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66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7" name="Rectangle 7"/>
          <p:cNvSpPr/>
          <p:nvPr/>
        </p:nvSpPr>
        <p:spPr>
          <a:xfrm>
            <a:off x="0" y="321392"/>
            <a:ext cx="8206740" cy="903636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04202" y="321392"/>
            <a:ext cx="8229600" cy="9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cs-CZ" sz="3600" dirty="0" smtClean="0">
                <a:solidFill>
                  <a:schemeClr val="bg1"/>
                </a:solidFill>
              </a:rPr>
              <a:t>Výstupy z učení: realizace</a:t>
            </a:r>
            <a:endParaRPr lang="cs-CZ" sz="3600" dirty="0">
              <a:solidFill>
                <a:schemeClr val="bg1"/>
              </a:solidFill>
            </a:endParaRPr>
          </a:p>
        </p:txBody>
      </p:sp>
      <p:graphicFrame>
        <p:nvGraphicFramePr>
          <p:cNvPr id="18" name="Tabulka 17"/>
          <p:cNvGraphicFramePr>
            <a:graphicFrameLocks noGrp="1"/>
          </p:cNvGraphicFramePr>
          <p:nvPr/>
        </p:nvGraphicFramePr>
        <p:xfrm>
          <a:off x="323528" y="1988840"/>
          <a:ext cx="8424936" cy="3312368"/>
        </p:xfrm>
        <a:graphic>
          <a:graphicData uri="http://schemas.openxmlformats.org/drawingml/2006/table">
            <a:tbl>
              <a:tblPr/>
              <a:tblGrid>
                <a:gridCol w="1768845"/>
                <a:gridCol w="831455"/>
                <a:gridCol w="851040"/>
                <a:gridCol w="869140"/>
                <a:gridCol w="2668550"/>
                <a:gridCol w="1435906"/>
              </a:tblGrid>
              <a:tr h="276031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latin typeface="Century Gothic"/>
                          <a:ea typeface="Times New Roman"/>
                        </a:rPr>
                        <a:t>Znalostní</a:t>
                      </a:r>
                      <a:r>
                        <a:rPr lang="en-GB" sz="1000" b="1" dirty="0">
                          <a:latin typeface="Century Gothic"/>
                          <a:ea typeface="Times New Roman"/>
                        </a:rPr>
                        <a:t> </a:t>
                      </a:r>
                      <a:r>
                        <a:rPr lang="en-GB" sz="1000" b="1" dirty="0" err="1">
                          <a:latin typeface="Century Gothic"/>
                          <a:ea typeface="Times New Roman"/>
                        </a:rPr>
                        <a:t>výstup</a:t>
                      </a:r>
                      <a:r>
                        <a:rPr lang="en-GB" sz="1000" b="1" dirty="0">
                          <a:latin typeface="Century Gothic"/>
                          <a:ea typeface="Times New Roman"/>
                        </a:rPr>
                        <a:t> </a:t>
                      </a:r>
                      <a:endParaRPr lang="cs-CZ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Century Gothic"/>
                          <a:ea typeface="Times New Roman"/>
                        </a:rPr>
                        <a:t>Typ Z/D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Century Gothic"/>
                          <a:ea typeface="Times New Roman"/>
                        </a:rPr>
                        <a:t>Cíl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>
                          <a:latin typeface="Century Gothic"/>
                          <a:ea typeface="Times New Roman"/>
                        </a:rPr>
                        <a:t>Prerekvizity *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latin typeface="Century Gothic"/>
                          <a:ea typeface="Times New Roman"/>
                        </a:rPr>
                        <a:t> 1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latin typeface="Century Gothic"/>
                          <a:ea typeface="Times New Roman"/>
                        </a:rPr>
                        <a:t>XXXX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latin typeface="Century Gothic"/>
                          <a:ea typeface="Times New Roman"/>
                        </a:rPr>
                        <a:t> 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latin typeface="Century Gothic"/>
                          <a:ea typeface="Times New Roman"/>
                        </a:rPr>
                        <a:t>YYYY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latin typeface="Century Gothic"/>
                          <a:ea typeface="Times New Roman"/>
                        </a:rPr>
                        <a:t>Z</a:t>
                      </a:r>
                      <a:r>
                        <a:rPr lang="cs-CZ" sz="1000" dirty="0" err="1" smtClean="0">
                          <a:latin typeface="Century Gothic"/>
                          <a:ea typeface="Times New Roman"/>
                        </a:rPr>
                        <a:t>nalost</a:t>
                      </a:r>
                      <a:endParaRPr lang="cs-CZ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latin typeface="Century Gothic"/>
                          <a:ea typeface="Times New Roman"/>
                        </a:rPr>
                        <a:t>Aaaaaaaaaaa</a:t>
                      </a:r>
                      <a:endParaRPr lang="cs-CZ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latin typeface="Century Gothic"/>
                          <a:ea typeface="Times New Roman"/>
                        </a:rPr>
                        <a:t>Bbbbbbbbbbb</a:t>
                      </a:r>
                      <a:endParaRPr lang="cs-CZ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latin typeface="Century Gothic"/>
                          <a:ea typeface="Times New Roman"/>
                        </a:rPr>
                        <a:t>cccccccccccc</a:t>
                      </a:r>
                      <a:endParaRPr lang="cs-CZ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latin typeface="Century Gothic"/>
                          <a:ea typeface="Times New Roman"/>
                        </a:rPr>
                        <a:t>Kkkkkkk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latin typeface="Century Gothic"/>
                          <a:ea typeface="Times New Roman"/>
                        </a:rPr>
                        <a:t>Lllllllllllllllll 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latin typeface="Century Gothic"/>
                          <a:ea typeface="Times New Roman"/>
                        </a:rPr>
                        <a:t>2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latin typeface="Century Gothic"/>
                          <a:ea typeface="Times New Roman"/>
                        </a:rPr>
                        <a:t>Cévy  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latin typeface="Century Gothic"/>
                          <a:ea typeface="Times New Roman"/>
                        </a:rPr>
                        <a:t>krevní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latin typeface="Times New Roman"/>
                          <a:ea typeface="Times New Roman"/>
                        </a:rPr>
                        <a:t>Dovednost</a:t>
                      </a:r>
                      <a:endParaRPr lang="cs-CZ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latin typeface="Century Gothic"/>
                          <a:ea typeface="Times New Roman"/>
                        </a:rPr>
                        <a:t>Experimentální</a:t>
                      </a:r>
                      <a:r>
                        <a:rPr lang="en-GB" sz="1000" dirty="0">
                          <a:latin typeface="Century Gothic"/>
                          <a:ea typeface="Times New Roman"/>
                        </a:rPr>
                        <a:t> </a:t>
                      </a:r>
                      <a:r>
                        <a:rPr lang="en-GB" sz="1000" dirty="0" err="1">
                          <a:latin typeface="Century Gothic"/>
                          <a:ea typeface="Times New Roman"/>
                        </a:rPr>
                        <a:t>zvířecí</a:t>
                      </a:r>
                      <a:r>
                        <a:rPr lang="en-GB" sz="1000" dirty="0">
                          <a:latin typeface="Century Gothic"/>
                          <a:ea typeface="Times New Roman"/>
                        </a:rPr>
                        <a:t> </a:t>
                      </a:r>
                      <a:r>
                        <a:rPr lang="en-GB" sz="1000" dirty="0" err="1">
                          <a:latin typeface="Century Gothic"/>
                          <a:ea typeface="Times New Roman"/>
                        </a:rPr>
                        <a:t>modely</a:t>
                      </a:r>
                      <a:r>
                        <a:rPr lang="en-GB" sz="1000" dirty="0">
                          <a:latin typeface="Century Gothic"/>
                          <a:ea typeface="Times New Roman"/>
                        </a:rPr>
                        <a:t> -</a:t>
                      </a:r>
                      <a:r>
                        <a:rPr lang="en-GB" sz="1000" dirty="0" err="1">
                          <a:latin typeface="Century Gothic"/>
                          <a:ea typeface="Times New Roman"/>
                        </a:rPr>
                        <a:t>venózní</a:t>
                      </a:r>
                      <a:r>
                        <a:rPr lang="en-GB" sz="1000" dirty="0">
                          <a:latin typeface="Century Gothic"/>
                          <a:ea typeface="Times New Roman"/>
                        </a:rPr>
                        <a:t> </a:t>
                      </a:r>
                      <a:r>
                        <a:rPr lang="en-GB" sz="1000" dirty="0" err="1">
                          <a:latin typeface="Century Gothic"/>
                          <a:ea typeface="Times New Roman"/>
                        </a:rPr>
                        <a:t>trombóza</a:t>
                      </a:r>
                      <a:r>
                        <a:rPr lang="en-GB" sz="1000" dirty="0">
                          <a:latin typeface="Century Gothic"/>
                          <a:ea typeface="Times New Roman"/>
                        </a:rPr>
                        <a:t>  </a:t>
                      </a:r>
                      <a:endParaRPr lang="cs-CZ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latin typeface="Century Gothic"/>
                          <a:ea typeface="Times New Roman"/>
                        </a:rPr>
                        <a:t>Experimentální</a:t>
                      </a:r>
                      <a:r>
                        <a:rPr lang="en-GB" sz="1000" dirty="0">
                          <a:latin typeface="Century Gothic"/>
                          <a:ea typeface="Times New Roman"/>
                        </a:rPr>
                        <a:t> </a:t>
                      </a:r>
                      <a:r>
                        <a:rPr lang="en-GB" sz="1000" dirty="0" err="1">
                          <a:latin typeface="Century Gothic"/>
                          <a:ea typeface="Times New Roman"/>
                        </a:rPr>
                        <a:t>zvířecí</a:t>
                      </a:r>
                      <a:r>
                        <a:rPr lang="en-GB" sz="1000" dirty="0">
                          <a:latin typeface="Century Gothic"/>
                          <a:ea typeface="Times New Roman"/>
                        </a:rPr>
                        <a:t> </a:t>
                      </a:r>
                      <a:r>
                        <a:rPr lang="en-GB" sz="1000" dirty="0" err="1">
                          <a:latin typeface="Century Gothic"/>
                          <a:ea typeface="Times New Roman"/>
                        </a:rPr>
                        <a:t>modely</a:t>
                      </a:r>
                      <a:r>
                        <a:rPr lang="en-GB" sz="1000" dirty="0">
                          <a:latin typeface="Century Gothic"/>
                          <a:ea typeface="Times New Roman"/>
                        </a:rPr>
                        <a:t> -</a:t>
                      </a:r>
                      <a:r>
                        <a:rPr lang="en-GB" sz="1000" dirty="0" err="1">
                          <a:latin typeface="Century Gothic"/>
                          <a:ea typeface="Times New Roman"/>
                        </a:rPr>
                        <a:t>renální</a:t>
                      </a:r>
                      <a:r>
                        <a:rPr lang="en-GB" sz="1000" dirty="0">
                          <a:latin typeface="Century Gothic"/>
                          <a:ea typeface="Times New Roman"/>
                        </a:rPr>
                        <a:t> </a:t>
                      </a:r>
                      <a:r>
                        <a:rPr lang="en-GB" sz="1000" dirty="0" err="1">
                          <a:latin typeface="Century Gothic"/>
                          <a:ea typeface="Times New Roman"/>
                        </a:rPr>
                        <a:t>ischémie</a:t>
                      </a:r>
                      <a:endParaRPr lang="cs-CZ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latin typeface="Century Gothic"/>
                          <a:ea typeface="Times New Roman"/>
                        </a:rPr>
                        <a:t>Anatomie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>
                        <a:latin typeface="Century Gothic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>
                        <a:latin typeface="Century Gothic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>
                        <a:latin typeface="Century Gothic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latin typeface="Century Gothic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>
                        <a:latin typeface="Century Gothic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latin typeface="Century Gothic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9" name="Přímá spojovací šipka 16"/>
          <p:cNvCxnSpPr/>
          <p:nvPr/>
        </p:nvCxnSpPr>
        <p:spPr>
          <a:xfrm flipH="1">
            <a:off x="2339752" y="4149080"/>
            <a:ext cx="25922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8"/>
          <p:cNvCxnSpPr/>
          <p:nvPr/>
        </p:nvCxnSpPr>
        <p:spPr>
          <a:xfrm flipV="1">
            <a:off x="3500264" y="4500736"/>
            <a:ext cx="2583904" cy="8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 bwMode="auto">
          <a:xfrm>
            <a:off x="323528" y="5517232"/>
            <a:ext cx="2160240" cy="8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sz="1600" i="1" dirty="0" smtClean="0">
                <a:latin typeface="+mj-lt"/>
                <a:ea typeface="+mj-ea"/>
                <a:cs typeface="+mj-cs"/>
              </a:rPr>
              <a:t>Hlavní pojem / oblast</a:t>
            </a:r>
          </a:p>
          <a:p>
            <a:pPr>
              <a:buFontTx/>
              <a:buChar char="-"/>
              <a:defRPr/>
            </a:pPr>
            <a:r>
              <a:rPr lang="cs-CZ" sz="1600" i="1" dirty="0" smtClean="0">
                <a:latin typeface="+mj-lt"/>
                <a:ea typeface="+mj-ea"/>
                <a:cs typeface="+mj-cs"/>
              </a:rPr>
              <a:t>Podstatné jméno</a:t>
            </a:r>
          </a:p>
          <a:p>
            <a:pPr>
              <a:buFontTx/>
              <a:buChar char="-"/>
              <a:defRPr/>
            </a:pPr>
            <a:r>
              <a:rPr lang="cs-CZ" sz="1600" i="1" dirty="0" smtClean="0">
                <a:latin typeface="+mj-lt"/>
                <a:ea typeface="+mj-ea"/>
                <a:cs typeface="+mj-cs"/>
              </a:rPr>
              <a:t> U kliniky diagnóza (?)</a:t>
            </a:r>
            <a:endParaRPr lang="cs-CZ" sz="1600" i="1" dirty="0">
              <a:latin typeface="+mj-lt"/>
              <a:ea typeface="+mj-ea"/>
              <a:cs typeface="+mj-cs"/>
            </a:endParaRPr>
          </a:p>
        </p:txBody>
      </p:sp>
      <p:cxnSp>
        <p:nvCxnSpPr>
          <p:cNvPr id="22" name="Přímá spojovací šipka 22"/>
          <p:cNvCxnSpPr/>
          <p:nvPr/>
        </p:nvCxnSpPr>
        <p:spPr>
          <a:xfrm flipV="1">
            <a:off x="1547664" y="4869160"/>
            <a:ext cx="720080" cy="58444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6"/>
          <p:cNvCxnSpPr/>
          <p:nvPr/>
        </p:nvCxnSpPr>
        <p:spPr>
          <a:xfrm flipH="1" flipV="1">
            <a:off x="3275856" y="4869160"/>
            <a:ext cx="288032" cy="792088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32"/>
          <p:cNvCxnSpPr/>
          <p:nvPr/>
        </p:nvCxnSpPr>
        <p:spPr>
          <a:xfrm flipH="1" flipV="1">
            <a:off x="6588224" y="4797152"/>
            <a:ext cx="288032" cy="864096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 bwMode="auto">
          <a:xfrm>
            <a:off x="3131840" y="5589240"/>
            <a:ext cx="2160240" cy="8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sz="1600" i="1" dirty="0" smtClean="0">
                <a:latin typeface="+mj-lt"/>
                <a:ea typeface="+mj-ea"/>
                <a:cs typeface="+mj-cs"/>
              </a:rPr>
              <a:t>Atribut</a:t>
            </a:r>
          </a:p>
          <a:p>
            <a:pPr>
              <a:defRPr/>
            </a:pPr>
            <a:r>
              <a:rPr lang="cs-CZ" sz="1600" i="1" dirty="0" smtClean="0">
                <a:latin typeface="+mj-lt"/>
                <a:ea typeface="+mj-ea"/>
                <a:cs typeface="+mj-cs"/>
              </a:rPr>
              <a:t>- 2. úroveň třídění</a:t>
            </a:r>
            <a:endParaRPr lang="cs-CZ" sz="1600" i="1" dirty="0">
              <a:latin typeface="+mj-lt"/>
              <a:ea typeface="+mj-ea"/>
              <a:cs typeface="+mj-c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6084168" y="5589240"/>
            <a:ext cx="2160240" cy="8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cs-CZ" sz="1600" i="1" dirty="0" smtClean="0">
                <a:latin typeface="+mj-lt"/>
                <a:ea typeface="+mj-ea"/>
                <a:cs typeface="+mj-cs"/>
              </a:rPr>
              <a:t>Vlastní kostra výstupu z učení</a:t>
            </a:r>
            <a:endParaRPr lang="cs-CZ" sz="1600" i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71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9" name="Rectangle 7"/>
          <p:cNvSpPr/>
          <p:nvPr/>
        </p:nvSpPr>
        <p:spPr>
          <a:xfrm>
            <a:off x="0" y="0"/>
            <a:ext cx="9144000" cy="1196975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solidFill>
                <a:prstClr val="white"/>
              </a:solidFill>
            </a:endParaRPr>
          </a:p>
        </p:txBody>
      </p:sp>
      <p:grpSp>
        <p:nvGrpSpPr>
          <p:cNvPr id="36869" name="Group 102"/>
          <p:cNvGrpSpPr>
            <a:grpSpLocks/>
          </p:cNvGrpSpPr>
          <p:nvPr/>
        </p:nvGrpSpPr>
        <p:grpSpPr bwMode="auto">
          <a:xfrm>
            <a:off x="496888" y="1196975"/>
            <a:ext cx="1079500" cy="1008063"/>
            <a:chOff x="4379" y="3298"/>
            <a:chExt cx="610" cy="833"/>
          </a:xfrm>
        </p:grpSpPr>
        <p:sp>
          <p:nvSpPr>
            <p:cNvPr id="148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49" name="Rectangle 104"/>
            <p:cNvSpPr>
              <a:spLocks noChangeArrowheads="1"/>
            </p:cNvSpPr>
            <p:nvPr/>
          </p:nvSpPr>
          <p:spPr bwMode="auto">
            <a:xfrm>
              <a:off x="4490" y="3964"/>
              <a:ext cx="388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0" name="Rectangle 105"/>
            <p:cNvSpPr>
              <a:spLocks noChangeArrowheads="1"/>
            </p:cNvSpPr>
            <p:nvPr/>
          </p:nvSpPr>
          <p:spPr bwMode="auto">
            <a:xfrm>
              <a:off x="4490" y="3854"/>
              <a:ext cx="388" cy="2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1" name="Freeform 106"/>
            <p:cNvSpPr>
              <a:spLocks/>
            </p:cNvSpPr>
            <p:nvPr/>
          </p:nvSpPr>
          <p:spPr bwMode="auto">
            <a:xfrm>
              <a:off x="4767" y="3337"/>
              <a:ext cx="184" cy="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2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3" name="Freeform 108"/>
            <p:cNvSpPr>
              <a:spLocks/>
            </p:cNvSpPr>
            <p:nvPr/>
          </p:nvSpPr>
          <p:spPr bwMode="auto">
            <a:xfrm>
              <a:off x="4406" y="3327"/>
              <a:ext cx="555" cy="777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4" name="Rectangle 109"/>
            <p:cNvSpPr>
              <a:spLocks noChangeArrowheads="1"/>
            </p:cNvSpPr>
            <p:nvPr/>
          </p:nvSpPr>
          <p:spPr bwMode="auto">
            <a:xfrm>
              <a:off x="4490" y="3743"/>
              <a:ext cx="388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5" name="Rectangle 110"/>
            <p:cNvSpPr>
              <a:spLocks noChangeArrowheads="1"/>
            </p:cNvSpPr>
            <p:nvPr/>
          </p:nvSpPr>
          <p:spPr bwMode="auto">
            <a:xfrm>
              <a:off x="4490" y="3633"/>
              <a:ext cx="388" cy="2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6" name="Rectangle 111"/>
            <p:cNvSpPr>
              <a:spLocks noChangeArrowheads="1"/>
            </p:cNvSpPr>
            <p:nvPr/>
          </p:nvSpPr>
          <p:spPr bwMode="auto">
            <a:xfrm>
              <a:off x="4490" y="3520"/>
              <a:ext cx="165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57" name="Rectangle 112"/>
            <p:cNvSpPr>
              <a:spLocks noChangeArrowheads="1"/>
            </p:cNvSpPr>
            <p:nvPr/>
          </p:nvSpPr>
          <p:spPr bwMode="auto">
            <a:xfrm>
              <a:off x="4490" y="3410"/>
              <a:ext cx="165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58" name="Text Box 28"/>
          <p:cNvSpPr txBox="1">
            <a:spLocks noChangeArrowheads="1"/>
          </p:cNvSpPr>
          <p:nvPr/>
        </p:nvSpPr>
        <p:spPr bwMode="auto">
          <a:xfrm>
            <a:off x="179388" y="765175"/>
            <a:ext cx="1008062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+mn-cs"/>
              </a:rPr>
              <a:t>LO</a:t>
            </a:r>
            <a:endParaRPr lang="en-US" sz="2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36871" name="Group 102"/>
          <p:cNvGrpSpPr>
            <a:grpSpLocks/>
          </p:cNvGrpSpPr>
          <p:nvPr/>
        </p:nvGrpSpPr>
        <p:grpSpPr bwMode="auto">
          <a:xfrm>
            <a:off x="2124075" y="1225550"/>
            <a:ext cx="431800" cy="649288"/>
            <a:chOff x="4379" y="3298"/>
            <a:chExt cx="610" cy="833"/>
          </a:xfrm>
        </p:grpSpPr>
        <p:sp>
          <p:nvSpPr>
            <p:cNvPr id="160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1" name="Rectangle 104"/>
            <p:cNvSpPr>
              <a:spLocks noChangeArrowheads="1"/>
            </p:cNvSpPr>
            <p:nvPr/>
          </p:nvSpPr>
          <p:spPr bwMode="auto">
            <a:xfrm>
              <a:off x="4489" y="3964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2" name="Rectangle 105"/>
            <p:cNvSpPr>
              <a:spLocks noChangeArrowheads="1"/>
            </p:cNvSpPr>
            <p:nvPr/>
          </p:nvSpPr>
          <p:spPr bwMode="auto">
            <a:xfrm>
              <a:off x="4489" y="3854"/>
              <a:ext cx="390" cy="2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3" name="Freeform 106"/>
            <p:cNvSpPr>
              <a:spLocks/>
            </p:cNvSpPr>
            <p:nvPr/>
          </p:nvSpPr>
          <p:spPr bwMode="auto">
            <a:xfrm>
              <a:off x="4767" y="3339"/>
              <a:ext cx="184" cy="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4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5" name="Freeform 108"/>
            <p:cNvSpPr>
              <a:spLocks/>
            </p:cNvSpPr>
            <p:nvPr/>
          </p:nvSpPr>
          <p:spPr bwMode="auto">
            <a:xfrm>
              <a:off x="4406" y="3327"/>
              <a:ext cx="556" cy="778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6" name="Rectangle 109"/>
            <p:cNvSpPr>
              <a:spLocks noChangeArrowheads="1"/>
            </p:cNvSpPr>
            <p:nvPr/>
          </p:nvSpPr>
          <p:spPr bwMode="auto">
            <a:xfrm>
              <a:off x="4489" y="3742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7" name="Rectangle 110"/>
            <p:cNvSpPr>
              <a:spLocks noChangeArrowheads="1"/>
            </p:cNvSpPr>
            <p:nvPr/>
          </p:nvSpPr>
          <p:spPr bwMode="auto">
            <a:xfrm>
              <a:off x="4489" y="3632"/>
              <a:ext cx="390" cy="2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8" name="Rectangle 111"/>
            <p:cNvSpPr>
              <a:spLocks noChangeArrowheads="1"/>
            </p:cNvSpPr>
            <p:nvPr/>
          </p:nvSpPr>
          <p:spPr bwMode="auto">
            <a:xfrm>
              <a:off x="4489" y="3520"/>
              <a:ext cx="166" cy="2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9" name="Rectangle 112"/>
            <p:cNvSpPr>
              <a:spLocks noChangeArrowheads="1"/>
            </p:cNvSpPr>
            <p:nvPr/>
          </p:nvSpPr>
          <p:spPr bwMode="auto">
            <a:xfrm>
              <a:off x="4489" y="3410"/>
              <a:ext cx="166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6872" name="Group 102"/>
          <p:cNvGrpSpPr>
            <a:grpSpLocks/>
          </p:cNvGrpSpPr>
          <p:nvPr/>
        </p:nvGrpSpPr>
        <p:grpSpPr bwMode="auto">
          <a:xfrm>
            <a:off x="2124075" y="2060575"/>
            <a:ext cx="431800" cy="647700"/>
            <a:chOff x="4379" y="3298"/>
            <a:chExt cx="610" cy="833"/>
          </a:xfrm>
        </p:grpSpPr>
        <p:sp>
          <p:nvSpPr>
            <p:cNvPr id="171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2" name="Rectangle 104"/>
            <p:cNvSpPr>
              <a:spLocks noChangeArrowheads="1"/>
            </p:cNvSpPr>
            <p:nvPr/>
          </p:nvSpPr>
          <p:spPr bwMode="auto">
            <a:xfrm>
              <a:off x="4489" y="3964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3" name="Rectangle 105"/>
            <p:cNvSpPr>
              <a:spLocks noChangeArrowheads="1"/>
            </p:cNvSpPr>
            <p:nvPr/>
          </p:nvSpPr>
          <p:spPr bwMode="auto">
            <a:xfrm>
              <a:off x="4489" y="3853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4" name="Freeform 106"/>
            <p:cNvSpPr>
              <a:spLocks/>
            </p:cNvSpPr>
            <p:nvPr/>
          </p:nvSpPr>
          <p:spPr bwMode="auto">
            <a:xfrm>
              <a:off x="4767" y="3339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5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6" name="Freeform 108"/>
            <p:cNvSpPr>
              <a:spLocks/>
            </p:cNvSpPr>
            <p:nvPr/>
          </p:nvSpPr>
          <p:spPr bwMode="auto">
            <a:xfrm>
              <a:off x="4406" y="3327"/>
              <a:ext cx="556" cy="778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7" name="Rectangle 109"/>
            <p:cNvSpPr>
              <a:spLocks noChangeArrowheads="1"/>
            </p:cNvSpPr>
            <p:nvPr/>
          </p:nvSpPr>
          <p:spPr bwMode="auto">
            <a:xfrm>
              <a:off x="4489" y="3743"/>
              <a:ext cx="390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8" name="Rectangle 110"/>
            <p:cNvSpPr>
              <a:spLocks noChangeArrowheads="1"/>
            </p:cNvSpPr>
            <p:nvPr/>
          </p:nvSpPr>
          <p:spPr bwMode="auto">
            <a:xfrm>
              <a:off x="4489" y="3633"/>
              <a:ext cx="390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9" name="Rectangle 111"/>
            <p:cNvSpPr>
              <a:spLocks noChangeArrowheads="1"/>
            </p:cNvSpPr>
            <p:nvPr/>
          </p:nvSpPr>
          <p:spPr bwMode="auto">
            <a:xfrm>
              <a:off x="4489" y="3521"/>
              <a:ext cx="166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0" name="Rectangle 112"/>
            <p:cNvSpPr>
              <a:spLocks noChangeArrowheads="1"/>
            </p:cNvSpPr>
            <p:nvPr/>
          </p:nvSpPr>
          <p:spPr bwMode="auto">
            <a:xfrm>
              <a:off x="4489" y="3408"/>
              <a:ext cx="166" cy="3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6873" name="Group 102"/>
          <p:cNvGrpSpPr>
            <a:grpSpLocks/>
          </p:cNvGrpSpPr>
          <p:nvPr/>
        </p:nvGrpSpPr>
        <p:grpSpPr bwMode="auto">
          <a:xfrm>
            <a:off x="2124075" y="2997200"/>
            <a:ext cx="431800" cy="647700"/>
            <a:chOff x="4379" y="3298"/>
            <a:chExt cx="610" cy="833"/>
          </a:xfrm>
        </p:grpSpPr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3" name="Rectangle 104"/>
            <p:cNvSpPr>
              <a:spLocks noChangeArrowheads="1"/>
            </p:cNvSpPr>
            <p:nvPr/>
          </p:nvSpPr>
          <p:spPr bwMode="auto">
            <a:xfrm>
              <a:off x="4489" y="3964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4" name="Rectangle 105"/>
            <p:cNvSpPr>
              <a:spLocks noChangeArrowheads="1"/>
            </p:cNvSpPr>
            <p:nvPr/>
          </p:nvSpPr>
          <p:spPr bwMode="auto">
            <a:xfrm>
              <a:off x="4489" y="3853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5" name="Freeform 106"/>
            <p:cNvSpPr>
              <a:spLocks/>
            </p:cNvSpPr>
            <p:nvPr/>
          </p:nvSpPr>
          <p:spPr bwMode="auto">
            <a:xfrm>
              <a:off x="4767" y="3339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6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7" name="Freeform 108"/>
            <p:cNvSpPr>
              <a:spLocks/>
            </p:cNvSpPr>
            <p:nvPr/>
          </p:nvSpPr>
          <p:spPr bwMode="auto">
            <a:xfrm>
              <a:off x="4406" y="3327"/>
              <a:ext cx="556" cy="778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8" name="Rectangle 109"/>
            <p:cNvSpPr>
              <a:spLocks noChangeArrowheads="1"/>
            </p:cNvSpPr>
            <p:nvPr/>
          </p:nvSpPr>
          <p:spPr bwMode="auto">
            <a:xfrm>
              <a:off x="4489" y="3743"/>
              <a:ext cx="390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89" name="Rectangle 110"/>
            <p:cNvSpPr>
              <a:spLocks noChangeArrowheads="1"/>
            </p:cNvSpPr>
            <p:nvPr/>
          </p:nvSpPr>
          <p:spPr bwMode="auto">
            <a:xfrm>
              <a:off x="4489" y="3633"/>
              <a:ext cx="390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>
              <a:off x="4489" y="3521"/>
              <a:ext cx="166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1" name="Rectangle 112"/>
            <p:cNvSpPr>
              <a:spLocks noChangeArrowheads="1"/>
            </p:cNvSpPr>
            <p:nvPr/>
          </p:nvSpPr>
          <p:spPr bwMode="auto">
            <a:xfrm>
              <a:off x="4489" y="3408"/>
              <a:ext cx="166" cy="3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6874" name="Group 102"/>
          <p:cNvGrpSpPr>
            <a:grpSpLocks/>
          </p:cNvGrpSpPr>
          <p:nvPr/>
        </p:nvGrpSpPr>
        <p:grpSpPr bwMode="auto">
          <a:xfrm>
            <a:off x="2771775" y="1844675"/>
            <a:ext cx="431800" cy="647700"/>
            <a:chOff x="4379" y="3298"/>
            <a:chExt cx="610" cy="833"/>
          </a:xfrm>
        </p:grpSpPr>
        <p:sp>
          <p:nvSpPr>
            <p:cNvPr id="193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4" name="Rectangle 104"/>
            <p:cNvSpPr>
              <a:spLocks noChangeArrowheads="1"/>
            </p:cNvSpPr>
            <p:nvPr/>
          </p:nvSpPr>
          <p:spPr bwMode="auto">
            <a:xfrm>
              <a:off x="4489" y="3964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5" name="Rectangle 105"/>
            <p:cNvSpPr>
              <a:spLocks noChangeArrowheads="1"/>
            </p:cNvSpPr>
            <p:nvPr/>
          </p:nvSpPr>
          <p:spPr bwMode="auto">
            <a:xfrm>
              <a:off x="4489" y="3853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6" name="Freeform 106"/>
            <p:cNvSpPr>
              <a:spLocks/>
            </p:cNvSpPr>
            <p:nvPr/>
          </p:nvSpPr>
          <p:spPr bwMode="auto">
            <a:xfrm>
              <a:off x="4767" y="3339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7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8" name="Freeform 108"/>
            <p:cNvSpPr>
              <a:spLocks/>
            </p:cNvSpPr>
            <p:nvPr/>
          </p:nvSpPr>
          <p:spPr bwMode="auto">
            <a:xfrm>
              <a:off x="4406" y="3327"/>
              <a:ext cx="556" cy="778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99" name="Rectangle 109"/>
            <p:cNvSpPr>
              <a:spLocks noChangeArrowheads="1"/>
            </p:cNvSpPr>
            <p:nvPr/>
          </p:nvSpPr>
          <p:spPr bwMode="auto">
            <a:xfrm>
              <a:off x="4489" y="3743"/>
              <a:ext cx="390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0" name="Rectangle 110"/>
            <p:cNvSpPr>
              <a:spLocks noChangeArrowheads="1"/>
            </p:cNvSpPr>
            <p:nvPr/>
          </p:nvSpPr>
          <p:spPr bwMode="auto">
            <a:xfrm>
              <a:off x="4489" y="3633"/>
              <a:ext cx="390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1" name="Rectangle 111"/>
            <p:cNvSpPr>
              <a:spLocks noChangeArrowheads="1"/>
            </p:cNvSpPr>
            <p:nvPr/>
          </p:nvSpPr>
          <p:spPr bwMode="auto">
            <a:xfrm>
              <a:off x="4489" y="3521"/>
              <a:ext cx="166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2" name="Rectangle 112"/>
            <p:cNvSpPr>
              <a:spLocks noChangeArrowheads="1"/>
            </p:cNvSpPr>
            <p:nvPr/>
          </p:nvSpPr>
          <p:spPr bwMode="auto">
            <a:xfrm>
              <a:off x="4489" y="3408"/>
              <a:ext cx="166" cy="3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6875" name="Group 102"/>
          <p:cNvGrpSpPr>
            <a:grpSpLocks/>
          </p:cNvGrpSpPr>
          <p:nvPr/>
        </p:nvGrpSpPr>
        <p:grpSpPr bwMode="auto">
          <a:xfrm>
            <a:off x="2771775" y="2636838"/>
            <a:ext cx="431800" cy="647700"/>
            <a:chOff x="4379" y="3298"/>
            <a:chExt cx="610" cy="833"/>
          </a:xfrm>
        </p:grpSpPr>
        <p:sp>
          <p:nvSpPr>
            <p:cNvPr id="204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5" name="Rectangle 104"/>
            <p:cNvSpPr>
              <a:spLocks noChangeArrowheads="1"/>
            </p:cNvSpPr>
            <p:nvPr/>
          </p:nvSpPr>
          <p:spPr bwMode="auto">
            <a:xfrm>
              <a:off x="4489" y="3964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6" name="Rectangle 105"/>
            <p:cNvSpPr>
              <a:spLocks noChangeArrowheads="1"/>
            </p:cNvSpPr>
            <p:nvPr/>
          </p:nvSpPr>
          <p:spPr bwMode="auto">
            <a:xfrm>
              <a:off x="4489" y="3853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7" name="Freeform 106"/>
            <p:cNvSpPr>
              <a:spLocks/>
            </p:cNvSpPr>
            <p:nvPr/>
          </p:nvSpPr>
          <p:spPr bwMode="auto">
            <a:xfrm>
              <a:off x="4767" y="3339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8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9" name="Freeform 108"/>
            <p:cNvSpPr>
              <a:spLocks/>
            </p:cNvSpPr>
            <p:nvPr/>
          </p:nvSpPr>
          <p:spPr bwMode="auto">
            <a:xfrm>
              <a:off x="4406" y="3327"/>
              <a:ext cx="556" cy="778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0" name="Rectangle 109"/>
            <p:cNvSpPr>
              <a:spLocks noChangeArrowheads="1"/>
            </p:cNvSpPr>
            <p:nvPr/>
          </p:nvSpPr>
          <p:spPr bwMode="auto">
            <a:xfrm>
              <a:off x="4489" y="3743"/>
              <a:ext cx="390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1" name="Rectangle 110"/>
            <p:cNvSpPr>
              <a:spLocks noChangeArrowheads="1"/>
            </p:cNvSpPr>
            <p:nvPr/>
          </p:nvSpPr>
          <p:spPr bwMode="auto">
            <a:xfrm>
              <a:off x="4489" y="3633"/>
              <a:ext cx="390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2" name="Rectangle 111"/>
            <p:cNvSpPr>
              <a:spLocks noChangeArrowheads="1"/>
            </p:cNvSpPr>
            <p:nvPr/>
          </p:nvSpPr>
          <p:spPr bwMode="auto">
            <a:xfrm>
              <a:off x="4489" y="3521"/>
              <a:ext cx="166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3" name="Rectangle 112"/>
            <p:cNvSpPr>
              <a:spLocks noChangeArrowheads="1"/>
            </p:cNvSpPr>
            <p:nvPr/>
          </p:nvSpPr>
          <p:spPr bwMode="auto">
            <a:xfrm>
              <a:off x="4489" y="3408"/>
              <a:ext cx="166" cy="3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6876" name="Group 102"/>
          <p:cNvGrpSpPr>
            <a:grpSpLocks/>
          </p:cNvGrpSpPr>
          <p:nvPr/>
        </p:nvGrpSpPr>
        <p:grpSpPr bwMode="auto">
          <a:xfrm>
            <a:off x="2771775" y="3429000"/>
            <a:ext cx="431800" cy="647700"/>
            <a:chOff x="4379" y="3298"/>
            <a:chExt cx="610" cy="833"/>
          </a:xfrm>
        </p:grpSpPr>
        <p:sp>
          <p:nvSpPr>
            <p:cNvPr id="215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6" name="Rectangle 104"/>
            <p:cNvSpPr>
              <a:spLocks noChangeArrowheads="1"/>
            </p:cNvSpPr>
            <p:nvPr/>
          </p:nvSpPr>
          <p:spPr bwMode="auto">
            <a:xfrm>
              <a:off x="4489" y="3964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7" name="Rectangle 105"/>
            <p:cNvSpPr>
              <a:spLocks noChangeArrowheads="1"/>
            </p:cNvSpPr>
            <p:nvPr/>
          </p:nvSpPr>
          <p:spPr bwMode="auto">
            <a:xfrm>
              <a:off x="4489" y="3853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8" name="Freeform 106"/>
            <p:cNvSpPr>
              <a:spLocks/>
            </p:cNvSpPr>
            <p:nvPr/>
          </p:nvSpPr>
          <p:spPr bwMode="auto">
            <a:xfrm>
              <a:off x="4767" y="3339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9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0" name="Freeform 108"/>
            <p:cNvSpPr>
              <a:spLocks/>
            </p:cNvSpPr>
            <p:nvPr/>
          </p:nvSpPr>
          <p:spPr bwMode="auto">
            <a:xfrm>
              <a:off x="4406" y="3327"/>
              <a:ext cx="556" cy="778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1" name="Rectangle 109"/>
            <p:cNvSpPr>
              <a:spLocks noChangeArrowheads="1"/>
            </p:cNvSpPr>
            <p:nvPr/>
          </p:nvSpPr>
          <p:spPr bwMode="auto">
            <a:xfrm>
              <a:off x="4489" y="3743"/>
              <a:ext cx="390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2" name="Rectangle 110"/>
            <p:cNvSpPr>
              <a:spLocks noChangeArrowheads="1"/>
            </p:cNvSpPr>
            <p:nvPr/>
          </p:nvSpPr>
          <p:spPr bwMode="auto">
            <a:xfrm>
              <a:off x="4489" y="3633"/>
              <a:ext cx="390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3" name="Rectangle 111"/>
            <p:cNvSpPr>
              <a:spLocks noChangeArrowheads="1"/>
            </p:cNvSpPr>
            <p:nvPr/>
          </p:nvSpPr>
          <p:spPr bwMode="auto">
            <a:xfrm>
              <a:off x="4489" y="3521"/>
              <a:ext cx="166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4" name="Rectangle 112"/>
            <p:cNvSpPr>
              <a:spLocks noChangeArrowheads="1"/>
            </p:cNvSpPr>
            <p:nvPr/>
          </p:nvSpPr>
          <p:spPr bwMode="auto">
            <a:xfrm>
              <a:off x="4489" y="3408"/>
              <a:ext cx="166" cy="3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6877" name="Group 102"/>
          <p:cNvGrpSpPr>
            <a:grpSpLocks/>
          </p:cNvGrpSpPr>
          <p:nvPr/>
        </p:nvGrpSpPr>
        <p:grpSpPr bwMode="auto">
          <a:xfrm>
            <a:off x="2124075" y="3860800"/>
            <a:ext cx="431800" cy="647700"/>
            <a:chOff x="4379" y="3298"/>
            <a:chExt cx="610" cy="833"/>
          </a:xfrm>
        </p:grpSpPr>
        <p:sp>
          <p:nvSpPr>
            <p:cNvPr id="226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7" name="Rectangle 104"/>
            <p:cNvSpPr>
              <a:spLocks noChangeArrowheads="1"/>
            </p:cNvSpPr>
            <p:nvPr/>
          </p:nvSpPr>
          <p:spPr bwMode="auto">
            <a:xfrm>
              <a:off x="4489" y="3964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8" name="Rectangle 105"/>
            <p:cNvSpPr>
              <a:spLocks noChangeArrowheads="1"/>
            </p:cNvSpPr>
            <p:nvPr/>
          </p:nvSpPr>
          <p:spPr bwMode="auto">
            <a:xfrm>
              <a:off x="4489" y="3853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9" name="Freeform 106"/>
            <p:cNvSpPr>
              <a:spLocks/>
            </p:cNvSpPr>
            <p:nvPr/>
          </p:nvSpPr>
          <p:spPr bwMode="auto">
            <a:xfrm>
              <a:off x="4767" y="3339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0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1" name="Freeform 108"/>
            <p:cNvSpPr>
              <a:spLocks/>
            </p:cNvSpPr>
            <p:nvPr/>
          </p:nvSpPr>
          <p:spPr bwMode="auto">
            <a:xfrm>
              <a:off x="4406" y="3327"/>
              <a:ext cx="556" cy="778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2" name="Rectangle 109"/>
            <p:cNvSpPr>
              <a:spLocks noChangeArrowheads="1"/>
            </p:cNvSpPr>
            <p:nvPr/>
          </p:nvSpPr>
          <p:spPr bwMode="auto">
            <a:xfrm>
              <a:off x="4489" y="3743"/>
              <a:ext cx="390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3" name="Rectangle 110"/>
            <p:cNvSpPr>
              <a:spLocks noChangeArrowheads="1"/>
            </p:cNvSpPr>
            <p:nvPr/>
          </p:nvSpPr>
          <p:spPr bwMode="auto">
            <a:xfrm>
              <a:off x="4489" y="3633"/>
              <a:ext cx="390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4" name="Rectangle 111"/>
            <p:cNvSpPr>
              <a:spLocks noChangeArrowheads="1"/>
            </p:cNvSpPr>
            <p:nvPr/>
          </p:nvSpPr>
          <p:spPr bwMode="auto">
            <a:xfrm>
              <a:off x="4489" y="3521"/>
              <a:ext cx="166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5" name="Rectangle 112"/>
            <p:cNvSpPr>
              <a:spLocks noChangeArrowheads="1"/>
            </p:cNvSpPr>
            <p:nvPr/>
          </p:nvSpPr>
          <p:spPr bwMode="auto">
            <a:xfrm>
              <a:off x="4489" y="3408"/>
              <a:ext cx="166" cy="3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6878" name="Group 102"/>
          <p:cNvGrpSpPr>
            <a:grpSpLocks/>
          </p:cNvGrpSpPr>
          <p:nvPr/>
        </p:nvGrpSpPr>
        <p:grpSpPr bwMode="auto">
          <a:xfrm>
            <a:off x="2124075" y="4797425"/>
            <a:ext cx="431800" cy="647700"/>
            <a:chOff x="4379" y="3298"/>
            <a:chExt cx="610" cy="833"/>
          </a:xfrm>
        </p:grpSpPr>
        <p:sp>
          <p:nvSpPr>
            <p:cNvPr id="237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8" name="Rectangle 104"/>
            <p:cNvSpPr>
              <a:spLocks noChangeArrowheads="1"/>
            </p:cNvSpPr>
            <p:nvPr/>
          </p:nvSpPr>
          <p:spPr bwMode="auto">
            <a:xfrm>
              <a:off x="4489" y="3964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9" name="Rectangle 105"/>
            <p:cNvSpPr>
              <a:spLocks noChangeArrowheads="1"/>
            </p:cNvSpPr>
            <p:nvPr/>
          </p:nvSpPr>
          <p:spPr bwMode="auto">
            <a:xfrm>
              <a:off x="4489" y="3853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0" name="Freeform 106"/>
            <p:cNvSpPr>
              <a:spLocks/>
            </p:cNvSpPr>
            <p:nvPr/>
          </p:nvSpPr>
          <p:spPr bwMode="auto">
            <a:xfrm>
              <a:off x="4767" y="3339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1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2" name="Freeform 108"/>
            <p:cNvSpPr>
              <a:spLocks/>
            </p:cNvSpPr>
            <p:nvPr/>
          </p:nvSpPr>
          <p:spPr bwMode="auto">
            <a:xfrm>
              <a:off x="4406" y="3327"/>
              <a:ext cx="556" cy="778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3" name="Rectangle 109"/>
            <p:cNvSpPr>
              <a:spLocks noChangeArrowheads="1"/>
            </p:cNvSpPr>
            <p:nvPr/>
          </p:nvSpPr>
          <p:spPr bwMode="auto">
            <a:xfrm>
              <a:off x="4489" y="3743"/>
              <a:ext cx="390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4" name="Rectangle 110"/>
            <p:cNvSpPr>
              <a:spLocks noChangeArrowheads="1"/>
            </p:cNvSpPr>
            <p:nvPr/>
          </p:nvSpPr>
          <p:spPr bwMode="auto">
            <a:xfrm>
              <a:off x="4489" y="3633"/>
              <a:ext cx="390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5" name="Rectangle 111"/>
            <p:cNvSpPr>
              <a:spLocks noChangeArrowheads="1"/>
            </p:cNvSpPr>
            <p:nvPr/>
          </p:nvSpPr>
          <p:spPr bwMode="auto">
            <a:xfrm>
              <a:off x="4489" y="3521"/>
              <a:ext cx="166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6" name="Rectangle 112"/>
            <p:cNvSpPr>
              <a:spLocks noChangeArrowheads="1"/>
            </p:cNvSpPr>
            <p:nvPr/>
          </p:nvSpPr>
          <p:spPr bwMode="auto">
            <a:xfrm>
              <a:off x="4489" y="3408"/>
              <a:ext cx="166" cy="3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6879" name="Group 102"/>
          <p:cNvGrpSpPr>
            <a:grpSpLocks/>
          </p:cNvGrpSpPr>
          <p:nvPr/>
        </p:nvGrpSpPr>
        <p:grpSpPr bwMode="auto">
          <a:xfrm>
            <a:off x="2771775" y="4365625"/>
            <a:ext cx="431800" cy="647700"/>
            <a:chOff x="4379" y="3298"/>
            <a:chExt cx="610" cy="833"/>
          </a:xfrm>
        </p:grpSpPr>
        <p:sp>
          <p:nvSpPr>
            <p:cNvPr id="259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0" name="Rectangle 104"/>
            <p:cNvSpPr>
              <a:spLocks noChangeArrowheads="1"/>
            </p:cNvSpPr>
            <p:nvPr/>
          </p:nvSpPr>
          <p:spPr bwMode="auto">
            <a:xfrm>
              <a:off x="4489" y="3964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1" name="Rectangle 105"/>
            <p:cNvSpPr>
              <a:spLocks noChangeArrowheads="1"/>
            </p:cNvSpPr>
            <p:nvPr/>
          </p:nvSpPr>
          <p:spPr bwMode="auto">
            <a:xfrm>
              <a:off x="4489" y="3853"/>
              <a:ext cx="390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2" name="Freeform 106"/>
            <p:cNvSpPr>
              <a:spLocks/>
            </p:cNvSpPr>
            <p:nvPr/>
          </p:nvSpPr>
          <p:spPr bwMode="auto">
            <a:xfrm>
              <a:off x="4767" y="3339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3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4" name="Freeform 108"/>
            <p:cNvSpPr>
              <a:spLocks/>
            </p:cNvSpPr>
            <p:nvPr/>
          </p:nvSpPr>
          <p:spPr bwMode="auto">
            <a:xfrm>
              <a:off x="4406" y="3327"/>
              <a:ext cx="556" cy="778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5" name="Rectangle 109"/>
            <p:cNvSpPr>
              <a:spLocks noChangeArrowheads="1"/>
            </p:cNvSpPr>
            <p:nvPr/>
          </p:nvSpPr>
          <p:spPr bwMode="auto">
            <a:xfrm>
              <a:off x="4489" y="3743"/>
              <a:ext cx="390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6" name="Rectangle 110"/>
            <p:cNvSpPr>
              <a:spLocks noChangeArrowheads="1"/>
            </p:cNvSpPr>
            <p:nvPr/>
          </p:nvSpPr>
          <p:spPr bwMode="auto">
            <a:xfrm>
              <a:off x="4489" y="3633"/>
              <a:ext cx="390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7" name="Rectangle 111"/>
            <p:cNvSpPr>
              <a:spLocks noChangeArrowheads="1"/>
            </p:cNvSpPr>
            <p:nvPr/>
          </p:nvSpPr>
          <p:spPr bwMode="auto">
            <a:xfrm>
              <a:off x="4489" y="3521"/>
              <a:ext cx="166" cy="2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8" name="Rectangle 112"/>
            <p:cNvSpPr>
              <a:spLocks noChangeArrowheads="1"/>
            </p:cNvSpPr>
            <p:nvPr/>
          </p:nvSpPr>
          <p:spPr bwMode="auto">
            <a:xfrm>
              <a:off x="4489" y="3408"/>
              <a:ext cx="166" cy="31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91" name="Text Box 28"/>
          <p:cNvSpPr txBox="1">
            <a:spLocks noChangeArrowheads="1"/>
          </p:cNvSpPr>
          <p:nvPr/>
        </p:nvSpPr>
        <p:spPr bwMode="auto">
          <a:xfrm>
            <a:off x="1706563" y="836613"/>
            <a:ext cx="1008062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+mn-cs"/>
              </a:rPr>
              <a:t>VJ</a:t>
            </a:r>
            <a:endParaRPr lang="en-US" sz="2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36881" name="Group 102"/>
          <p:cNvGrpSpPr>
            <a:grpSpLocks/>
          </p:cNvGrpSpPr>
          <p:nvPr/>
        </p:nvGrpSpPr>
        <p:grpSpPr bwMode="auto">
          <a:xfrm>
            <a:off x="496888" y="2924175"/>
            <a:ext cx="1079500" cy="1009650"/>
            <a:chOff x="4379" y="3298"/>
            <a:chExt cx="610" cy="833"/>
          </a:xfrm>
        </p:grpSpPr>
        <p:sp>
          <p:nvSpPr>
            <p:cNvPr id="293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4" name="Rectangle 104"/>
            <p:cNvSpPr>
              <a:spLocks noChangeArrowheads="1"/>
            </p:cNvSpPr>
            <p:nvPr/>
          </p:nvSpPr>
          <p:spPr bwMode="auto">
            <a:xfrm>
              <a:off x="4490" y="3963"/>
              <a:ext cx="388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5" name="Rectangle 105"/>
            <p:cNvSpPr>
              <a:spLocks noChangeArrowheads="1"/>
            </p:cNvSpPr>
            <p:nvPr/>
          </p:nvSpPr>
          <p:spPr bwMode="auto">
            <a:xfrm>
              <a:off x="4490" y="3855"/>
              <a:ext cx="388" cy="2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6" name="Freeform 106"/>
            <p:cNvSpPr>
              <a:spLocks/>
            </p:cNvSpPr>
            <p:nvPr/>
          </p:nvSpPr>
          <p:spPr bwMode="auto">
            <a:xfrm>
              <a:off x="4767" y="3339"/>
              <a:ext cx="184" cy="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7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8" name="Freeform 108"/>
            <p:cNvSpPr>
              <a:spLocks/>
            </p:cNvSpPr>
            <p:nvPr/>
          </p:nvSpPr>
          <p:spPr bwMode="auto">
            <a:xfrm>
              <a:off x="4406" y="3327"/>
              <a:ext cx="555" cy="777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9" name="Rectangle 109"/>
            <p:cNvSpPr>
              <a:spLocks noChangeArrowheads="1"/>
            </p:cNvSpPr>
            <p:nvPr/>
          </p:nvSpPr>
          <p:spPr bwMode="auto">
            <a:xfrm>
              <a:off x="4490" y="3743"/>
              <a:ext cx="388" cy="2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0" name="Rectangle 110"/>
            <p:cNvSpPr>
              <a:spLocks noChangeArrowheads="1"/>
            </p:cNvSpPr>
            <p:nvPr/>
          </p:nvSpPr>
          <p:spPr bwMode="auto">
            <a:xfrm>
              <a:off x="4490" y="3632"/>
              <a:ext cx="388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1" name="Rectangle 111"/>
            <p:cNvSpPr>
              <a:spLocks noChangeArrowheads="1"/>
            </p:cNvSpPr>
            <p:nvPr/>
          </p:nvSpPr>
          <p:spPr bwMode="auto">
            <a:xfrm>
              <a:off x="4490" y="3519"/>
              <a:ext cx="165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2" name="Rectangle 112"/>
            <p:cNvSpPr>
              <a:spLocks noChangeArrowheads="1"/>
            </p:cNvSpPr>
            <p:nvPr/>
          </p:nvSpPr>
          <p:spPr bwMode="auto">
            <a:xfrm>
              <a:off x="4490" y="3409"/>
              <a:ext cx="165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303" name="Text Box 28"/>
          <p:cNvSpPr txBox="1">
            <a:spLocks noChangeArrowheads="1"/>
          </p:cNvSpPr>
          <p:nvPr/>
        </p:nvSpPr>
        <p:spPr bwMode="auto">
          <a:xfrm>
            <a:off x="179388" y="2492375"/>
            <a:ext cx="1008062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+mn-cs"/>
              </a:rPr>
              <a:t>LO</a:t>
            </a:r>
            <a:endParaRPr lang="en-US" sz="2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pSp>
        <p:nvGrpSpPr>
          <p:cNvPr id="36883" name="Group 102"/>
          <p:cNvGrpSpPr>
            <a:grpSpLocks/>
          </p:cNvGrpSpPr>
          <p:nvPr/>
        </p:nvGrpSpPr>
        <p:grpSpPr bwMode="auto">
          <a:xfrm>
            <a:off x="496888" y="4724400"/>
            <a:ext cx="1079500" cy="1008063"/>
            <a:chOff x="4379" y="3298"/>
            <a:chExt cx="610" cy="833"/>
          </a:xfrm>
        </p:grpSpPr>
        <p:sp>
          <p:nvSpPr>
            <p:cNvPr id="305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6" name="Rectangle 104"/>
            <p:cNvSpPr>
              <a:spLocks noChangeArrowheads="1"/>
            </p:cNvSpPr>
            <p:nvPr/>
          </p:nvSpPr>
          <p:spPr bwMode="auto">
            <a:xfrm>
              <a:off x="4490" y="3964"/>
              <a:ext cx="388" cy="2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7" name="Rectangle 105"/>
            <p:cNvSpPr>
              <a:spLocks noChangeArrowheads="1"/>
            </p:cNvSpPr>
            <p:nvPr/>
          </p:nvSpPr>
          <p:spPr bwMode="auto">
            <a:xfrm>
              <a:off x="4490" y="3854"/>
              <a:ext cx="388" cy="2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8" name="Freeform 106"/>
            <p:cNvSpPr>
              <a:spLocks/>
            </p:cNvSpPr>
            <p:nvPr/>
          </p:nvSpPr>
          <p:spPr bwMode="auto">
            <a:xfrm>
              <a:off x="4767" y="3337"/>
              <a:ext cx="184" cy="18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9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0" name="Freeform 108"/>
            <p:cNvSpPr>
              <a:spLocks/>
            </p:cNvSpPr>
            <p:nvPr/>
          </p:nvSpPr>
          <p:spPr bwMode="auto">
            <a:xfrm>
              <a:off x="4406" y="3327"/>
              <a:ext cx="555" cy="777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1" name="Rectangle 109"/>
            <p:cNvSpPr>
              <a:spLocks noChangeArrowheads="1"/>
            </p:cNvSpPr>
            <p:nvPr/>
          </p:nvSpPr>
          <p:spPr bwMode="auto">
            <a:xfrm>
              <a:off x="4490" y="3743"/>
              <a:ext cx="388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2" name="Rectangle 110"/>
            <p:cNvSpPr>
              <a:spLocks noChangeArrowheads="1"/>
            </p:cNvSpPr>
            <p:nvPr/>
          </p:nvSpPr>
          <p:spPr bwMode="auto">
            <a:xfrm>
              <a:off x="4490" y="3633"/>
              <a:ext cx="388" cy="2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3" name="Rectangle 111"/>
            <p:cNvSpPr>
              <a:spLocks noChangeArrowheads="1"/>
            </p:cNvSpPr>
            <p:nvPr/>
          </p:nvSpPr>
          <p:spPr bwMode="auto">
            <a:xfrm>
              <a:off x="4490" y="3520"/>
              <a:ext cx="165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4" name="Rectangle 112"/>
            <p:cNvSpPr>
              <a:spLocks noChangeArrowheads="1"/>
            </p:cNvSpPr>
            <p:nvPr/>
          </p:nvSpPr>
          <p:spPr bwMode="auto">
            <a:xfrm>
              <a:off x="4490" y="3410"/>
              <a:ext cx="165" cy="29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315" name="Text Box 28"/>
          <p:cNvSpPr txBox="1">
            <a:spLocks noChangeArrowheads="1"/>
          </p:cNvSpPr>
          <p:nvPr/>
        </p:nvSpPr>
        <p:spPr bwMode="auto">
          <a:xfrm>
            <a:off x="179388" y="4292600"/>
            <a:ext cx="1008062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+mn-cs"/>
              </a:rPr>
              <a:t>LO</a:t>
            </a:r>
            <a:endParaRPr lang="en-US" sz="2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317" name="Přímá spojovací šipka 316"/>
          <p:cNvCxnSpPr/>
          <p:nvPr/>
        </p:nvCxnSpPr>
        <p:spPr>
          <a:xfrm>
            <a:off x="2843213" y="1557338"/>
            <a:ext cx="3384550" cy="158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Přímá spojovací šipka 317"/>
          <p:cNvCxnSpPr/>
          <p:nvPr/>
        </p:nvCxnSpPr>
        <p:spPr>
          <a:xfrm>
            <a:off x="2843213" y="5229225"/>
            <a:ext cx="3384550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Přímá spojovací šipka 318"/>
          <p:cNvCxnSpPr/>
          <p:nvPr/>
        </p:nvCxnSpPr>
        <p:spPr>
          <a:xfrm>
            <a:off x="3419475" y="2205038"/>
            <a:ext cx="2808288" cy="158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Přímá spojovací šipka 319"/>
          <p:cNvCxnSpPr/>
          <p:nvPr/>
        </p:nvCxnSpPr>
        <p:spPr>
          <a:xfrm>
            <a:off x="3419475" y="2997200"/>
            <a:ext cx="280828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Přímá spojovací šipka 320"/>
          <p:cNvCxnSpPr/>
          <p:nvPr/>
        </p:nvCxnSpPr>
        <p:spPr>
          <a:xfrm>
            <a:off x="3419475" y="3789363"/>
            <a:ext cx="2808288" cy="158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Přímá spojovací šipka 321"/>
          <p:cNvCxnSpPr/>
          <p:nvPr/>
        </p:nvCxnSpPr>
        <p:spPr>
          <a:xfrm>
            <a:off x="3419475" y="4724400"/>
            <a:ext cx="2808288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91" name="Picture 113" descr="MCj031062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221163"/>
            <a:ext cx="5746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115" descr="image_ma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652963"/>
            <a:ext cx="641350" cy="522287"/>
          </a:xfrm>
          <a:prstGeom prst="rect">
            <a:avLst/>
          </a:prstGeom>
          <a:solidFill>
            <a:schemeClr val="accent2"/>
          </a:solidFill>
          <a:ln w="36576" cap="rnd" algn="ctr">
            <a:solidFill>
              <a:srgbClr val="808000"/>
            </a:solidFill>
            <a:miter lim="800000"/>
            <a:headEnd/>
            <a:tailEnd/>
          </a:ln>
        </p:spPr>
      </p:pic>
      <p:pic>
        <p:nvPicPr>
          <p:cNvPr id="36893" name="Picture 117" descr="MCj0344023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6550" y="3789363"/>
            <a:ext cx="839788" cy="554037"/>
          </a:xfrm>
        </p:spPr>
      </p:pic>
      <p:pic>
        <p:nvPicPr>
          <p:cNvPr id="36894" name="Picture 121" descr="&#10;Artroskopie zápěst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9972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5" name="Picture 122" descr="webeducates-st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8607" r="11676" b="22423"/>
          <a:stretch>
            <a:fillRect/>
          </a:stretch>
        </p:blipFill>
        <p:spPr bwMode="auto">
          <a:xfrm>
            <a:off x="6659563" y="4941888"/>
            <a:ext cx="795337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6" name="Picture 123" descr="free-cart-traini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t="4063" r="5879" b="4373"/>
          <a:stretch>
            <a:fillRect/>
          </a:stretch>
        </p:blipFill>
        <p:spPr bwMode="auto">
          <a:xfrm>
            <a:off x="7812088" y="2205038"/>
            <a:ext cx="86518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7" name="Picture 124" descr="e-learning-p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96975"/>
            <a:ext cx="9175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8" name="Picture 127" descr="e-learning%20Toolbox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484313"/>
            <a:ext cx="7667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" name="Text Box 28"/>
          <p:cNvSpPr txBox="1">
            <a:spLocks noChangeArrowheads="1"/>
          </p:cNvSpPr>
          <p:nvPr/>
        </p:nvSpPr>
        <p:spPr bwMode="auto">
          <a:xfrm>
            <a:off x="6372225" y="2957513"/>
            <a:ext cx="1584325" cy="831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+mn-cs"/>
              </a:rPr>
              <a:t>Archiv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/>
                <a:cs typeface="+mn-cs"/>
              </a:rPr>
              <a:t>RLO</a:t>
            </a:r>
            <a:endParaRPr lang="en-US" sz="24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335" name="Přímá spojovací šipka 334"/>
          <p:cNvCxnSpPr/>
          <p:nvPr/>
        </p:nvCxnSpPr>
        <p:spPr>
          <a:xfrm>
            <a:off x="395288" y="6092825"/>
            <a:ext cx="1800225" cy="158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Text Box 28"/>
          <p:cNvSpPr txBox="1">
            <a:spLocks noChangeArrowheads="1"/>
          </p:cNvSpPr>
          <p:nvPr/>
        </p:nvSpPr>
        <p:spPr bwMode="auto">
          <a:xfrm>
            <a:off x="468313" y="5765800"/>
            <a:ext cx="1655762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dirty="0">
                <a:solidFill>
                  <a:prstClr val="black"/>
                </a:solidFill>
                <a:latin typeface="Calibri"/>
                <a:cs typeface="+mn-cs"/>
              </a:rPr>
              <a:t>Fáze I.</a:t>
            </a:r>
            <a:endParaRPr lang="en-US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338" name="Přímá spojovací šipka 337"/>
          <p:cNvCxnSpPr/>
          <p:nvPr/>
        </p:nvCxnSpPr>
        <p:spPr>
          <a:xfrm>
            <a:off x="2484438" y="6105525"/>
            <a:ext cx="3382962" cy="158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Text Box 28"/>
          <p:cNvSpPr txBox="1">
            <a:spLocks noChangeArrowheads="1"/>
          </p:cNvSpPr>
          <p:nvPr/>
        </p:nvSpPr>
        <p:spPr bwMode="auto">
          <a:xfrm>
            <a:off x="3203575" y="5781675"/>
            <a:ext cx="1655763" cy="368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dirty="0">
                <a:solidFill>
                  <a:prstClr val="black"/>
                </a:solidFill>
                <a:latin typeface="Calibri"/>
                <a:cs typeface="+mn-cs"/>
              </a:rPr>
              <a:t>Fáze II.</a:t>
            </a:r>
            <a:endParaRPr lang="en-US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345" name="Přímá spojovací šipka 344"/>
          <p:cNvCxnSpPr/>
          <p:nvPr/>
        </p:nvCxnSpPr>
        <p:spPr>
          <a:xfrm>
            <a:off x="6142038" y="6105525"/>
            <a:ext cx="2987675" cy="158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 Box 28"/>
          <p:cNvSpPr txBox="1">
            <a:spLocks noChangeArrowheads="1"/>
          </p:cNvSpPr>
          <p:nvPr/>
        </p:nvSpPr>
        <p:spPr bwMode="auto">
          <a:xfrm>
            <a:off x="6840538" y="5776913"/>
            <a:ext cx="1655762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dirty="0">
                <a:solidFill>
                  <a:prstClr val="black"/>
                </a:solidFill>
                <a:latin typeface="Calibri"/>
                <a:cs typeface="+mn-cs"/>
              </a:rPr>
              <a:t>Fáze III.</a:t>
            </a:r>
            <a:endParaRPr lang="en-US" i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7" name="Title 1"/>
          <p:cNvSpPr>
            <a:spLocks noGrp="1"/>
          </p:cNvSpPr>
          <p:nvPr>
            <p:ph type="title"/>
          </p:nvPr>
        </p:nvSpPr>
        <p:spPr>
          <a:xfrm>
            <a:off x="771525" y="58738"/>
            <a:ext cx="10006965" cy="8493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chemeClr val="tx2"/>
                </a:solidFill>
                <a:latin typeface="Arial Black" pitchFamily="34" charset="0"/>
              </a:rPr>
              <a:t>Základní schéma OPTIMED: </a:t>
            </a:r>
            <a:br>
              <a:rPr lang="cs-CZ" sz="2400" b="1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cs-CZ" sz="2400" b="1" dirty="0" smtClean="0">
                <a:solidFill>
                  <a:schemeClr val="tx2"/>
                </a:solidFill>
                <a:latin typeface="Arial Black" pitchFamily="34" charset="0"/>
              </a:rPr>
              <a:t>výstupy z učení -&gt; VJ -&gt; Archiv</a:t>
            </a:r>
            <a:endParaRPr lang="cs-CZ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12728" y="6568194"/>
            <a:ext cx="83835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dirty="0">
                <a:solidFill>
                  <a:schemeClr val="bg1"/>
                </a:solidFill>
              </a:rPr>
              <a:t>OPTIMED - optimalizovaná výuka všeobecného lékařství: http://med.muni.cz/optimed  </a:t>
            </a:r>
          </a:p>
        </p:txBody>
      </p:sp>
    </p:spTree>
    <p:extLst>
      <p:ext uri="{BB962C8B-B14F-4D97-AF65-F5344CB8AC3E}">
        <p14:creationId xmlns:p14="http://schemas.microsoft.com/office/powerpoint/2010/main" val="30865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4"/>
          <a:stretch>
            <a:fillRect/>
          </a:stretch>
        </p:blipFill>
        <p:spPr bwMode="auto">
          <a:xfrm>
            <a:off x="630238" y="-1588"/>
            <a:ext cx="7883525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 rot="19897547">
            <a:off x="225425" y="2833688"/>
            <a:ext cx="9366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724" name="TextovéPole 5"/>
          <p:cNvSpPr txBox="1">
            <a:spLocks noChangeArrowheads="1"/>
          </p:cNvSpPr>
          <p:nvPr/>
        </p:nvSpPr>
        <p:spPr bwMode="auto">
          <a:xfrm>
            <a:off x="5334000" y="6096000"/>
            <a:ext cx="2743200" cy="36933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u="sng" dirty="0" smtClean="0">
                <a:solidFill>
                  <a:schemeClr val="bg1"/>
                </a:solidFill>
                <a:hlinkClick r:id="rId3"/>
              </a:rPr>
              <a:t>https://opti.med.muni.cz</a:t>
            </a:r>
            <a:endParaRPr lang="cs-CZ" alt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Pedagog </a:t>
            </a:r>
            <a:r>
              <a:rPr lang="cs-CZ" dirty="0" smtClean="0"/>
              <a:t>„ví, co sám učí“</a:t>
            </a:r>
          </a:p>
          <a:p>
            <a:r>
              <a:rPr lang="cs-CZ" dirty="0" smtClean="0"/>
              <a:t>Pedagog </a:t>
            </a:r>
            <a:r>
              <a:rPr lang="cs-CZ" dirty="0" smtClean="0"/>
              <a:t>„ví, co učí kolegové“</a:t>
            </a:r>
          </a:p>
          <a:p>
            <a:r>
              <a:rPr lang="cs-CZ" dirty="0" smtClean="0"/>
              <a:t>Pedagog </a:t>
            </a:r>
            <a:r>
              <a:rPr lang="cs-CZ" dirty="0" smtClean="0"/>
              <a:t>má jasně definováno, co je od studenta v jeho oboru i v oborech ostatních požadováno, aby úspěšně složil zkoušku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Užitečnost LO a LU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0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domény použití </a:t>
            </a:r>
            <a:r>
              <a:rPr lang="cs-CZ" dirty="0" err="1" smtClean="0"/>
              <a:t>Optimed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961564" y="2088107"/>
            <a:ext cx="3493827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OPTIMED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545910" y="3425588"/>
            <a:ext cx="1610436" cy="13101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Definice kvality přijímaných studentů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3903259" y="4898348"/>
            <a:ext cx="1610436" cy="13101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Výukové materiály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5818783" y="4890271"/>
            <a:ext cx="1610436" cy="13101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Hodnocení kvality absolventa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2799303" y="3420841"/>
            <a:ext cx="1610436" cy="13101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Výběr studentů pro studium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4929486" y="3408141"/>
            <a:ext cx="1610436" cy="13101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Definice kurikula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7066020" y="3408142"/>
            <a:ext cx="1610436" cy="13101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Hodnocení + změna kurikula</a:t>
            </a:r>
            <a:endParaRPr lang="cs-CZ" dirty="0"/>
          </a:p>
        </p:txBody>
      </p:sp>
      <p:sp>
        <p:nvSpPr>
          <p:cNvPr id="12" name="Zaoblený obdélník 11"/>
          <p:cNvSpPr/>
          <p:nvPr/>
        </p:nvSpPr>
        <p:spPr>
          <a:xfrm>
            <a:off x="1987735" y="4890272"/>
            <a:ext cx="1610436" cy="13101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Řízení výuky, hodnocení kvality</a:t>
            </a:r>
            <a:endParaRPr lang="cs-CZ" dirty="0"/>
          </a:p>
        </p:txBody>
      </p:sp>
      <p:cxnSp>
        <p:nvCxnSpPr>
          <p:cNvPr id="14" name="Pravoúhlá spojnice 13"/>
          <p:cNvCxnSpPr/>
          <p:nvPr/>
        </p:nvCxnSpPr>
        <p:spPr>
          <a:xfrm flipV="1">
            <a:off x="1705970" y="3002507"/>
            <a:ext cx="1255594" cy="4056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nice 15"/>
          <p:cNvCxnSpPr/>
          <p:nvPr/>
        </p:nvCxnSpPr>
        <p:spPr>
          <a:xfrm rot="5400000" flipH="1" flipV="1">
            <a:off x="3395354" y="3205324"/>
            <a:ext cx="405634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oúhlá spojnice 17"/>
          <p:cNvCxnSpPr/>
          <p:nvPr/>
        </p:nvCxnSpPr>
        <p:spPr>
          <a:xfrm rot="5400000" flipH="1" flipV="1">
            <a:off x="5615966" y="3205324"/>
            <a:ext cx="405634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nice 19"/>
          <p:cNvCxnSpPr/>
          <p:nvPr/>
        </p:nvCxnSpPr>
        <p:spPr>
          <a:xfrm rot="10800000">
            <a:off x="6430705" y="2999428"/>
            <a:ext cx="1089177" cy="4119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ravoúhlá spojnice 21"/>
          <p:cNvCxnSpPr/>
          <p:nvPr/>
        </p:nvCxnSpPr>
        <p:spPr>
          <a:xfrm flipV="1">
            <a:off x="6539922" y="3590574"/>
            <a:ext cx="24686" cy="17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nice 23"/>
          <p:cNvCxnSpPr>
            <a:endCxn id="5" idx="3"/>
          </p:cNvCxnSpPr>
          <p:nvPr/>
        </p:nvCxnSpPr>
        <p:spPr>
          <a:xfrm rot="16200000" flipV="1">
            <a:off x="5505584" y="3495115"/>
            <a:ext cx="2298677" cy="3990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nice 26"/>
          <p:cNvCxnSpPr/>
          <p:nvPr/>
        </p:nvCxnSpPr>
        <p:spPr>
          <a:xfrm rot="16200000" flipV="1">
            <a:off x="3764049" y="3910384"/>
            <a:ext cx="1796318" cy="1187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ravoúhlá spojnice 28"/>
          <p:cNvCxnSpPr>
            <a:endCxn id="5" idx="1"/>
          </p:cNvCxnSpPr>
          <p:nvPr/>
        </p:nvCxnSpPr>
        <p:spPr>
          <a:xfrm rot="5400000" flipH="1" flipV="1">
            <a:off x="1616894" y="3510450"/>
            <a:ext cx="2309813" cy="3795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2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Sledování návaznosti na </a:t>
            </a:r>
            <a:r>
              <a:rPr lang="cs-CZ" dirty="0" err="1" smtClean="0"/>
              <a:t>prerekvizitní</a:t>
            </a:r>
            <a:r>
              <a:rPr lang="cs-CZ" dirty="0" smtClean="0"/>
              <a:t> obory</a:t>
            </a:r>
          </a:p>
          <a:p>
            <a:r>
              <a:rPr lang="cs-CZ" dirty="0" smtClean="0"/>
              <a:t>Sledování posloupnosti konkrétní problematiky ve studiu (vs. Identifikace „děr“ a duplicit)</a:t>
            </a:r>
          </a:p>
          <a:p>
            <a:r>
              <a:rPr lang="cs-CZ" dirty="0" smtClean="0"/>
              <a:t>Vazba na IS – provázání s výukovými materiály a kurikulem obecně</a:t>
            </a:r>
          </a:p>
          <a:p>
            <a:r>
              <a:rPr lang="cs-CZ" dirty="0"/>
              <a:t>Systematická vize metodického rozvoje pedagogů                          vznik </a:t>
            </a:r>
            <a:r>
              <a:rPr lang="cs-CZ" i="1" dirty="0">
                <a:solidFill>
                  <a:schemeClr val="tx1"/>
                </a:solidFill>
              </a:rPr>
              <a:t>METODICKÉHO CENTRA 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Repozitář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3074670" y="5017770"/>
            <a:ext cx="2263140" cy="1714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</a:p>
          <a:p>
            <a:pPr marL="0" indent="0">
              <a:buNone/>
            </a:pPr>
            <a:r>
              <a:rPr lang="cs-CZ" sz="1800" i="1" dirty="0" smtClean="0"/>
              <a:t>Vasku.julie@seznam.cz</a:t>
            </a:r>
            <a:endParaRPr lang="cs-CZ" sz="1800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6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07" y="1490714"/>
            <a:ext cx="7118797" cy="4358879"/>
          </a:xfrm>
        </p:spPr>
      </p:pic>
    </p:spTree>
    <p:extLst>
      <p:ext uri="{BB962C8B-B14F-4D97-AF65-F5344CB8AC3E}">
        <p14:creationId xmlns:p14="http://schemas.microsoft.com/office/powerpoint/2010/main" val="40511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169994" y="1484785"/>
            <a:ext cx="5295331" cy="9172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Výstupy kurikula – příprava pro praxi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169993" y="4969493"/>
            <a:ext cx="5295331" cy="9172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Studenti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3411940" y="2661313"/>
            <a:ext cx="2893326" cy="395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Obsah – co učíme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3224289" y="3219915"/>
            <a:ext cx="3216316" cy="395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 to učíme – výukové strategie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3276601" y="3791311"/>
            <a:ext cx="3164003" cy="395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Hodnocení – učíme to dobře? 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3276601" y="4349913"/>
            <a:ext cx="3164003" cy="395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Prostředí výuky – kde to učíme</a:t>
            </a:r>
            <a:endParaRPr lang="cs-CZ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538484" y="2402006"/>
            <a:ext cx="0" cy="25674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7126407" y="2402006"/>
            <a:ext cx="0" cy="25674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7"/>
          <p:cNvSpPr/>
          <p:nvPr/>
        </p:nvSpPr>
        <p:spPr>
          <a:xfrm>
            <a:off x="0" y="301637"/>
            <a:ext cx="8195310" cy="922064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230175"/>
            <a:ext cx="822960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cs-CZ" sz="4400" dirty="0" err="1" smtClean="0">
                <a:solidFill>
                  <a:schemeClr val="bg1"/>
                </a:solidFill>
              </a:rPr>
              <a:t>Optimed</a:t>
            </a:r>
            <a:r>
              <a:rPr lang="cs-CZ" sz="4400" dirty="0" smtClean="0">
                <a:solidFill>
                  <a:schemeClr val="bg1"/>
                </a:solidFill>
              </a:rPr>
              <a:t> – východiska a řešení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5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5" name="Rovnoramenný trojúhelník 4"/>
          <p:cNvSpPr/>
          <p:nvPr/>
        </p:nvSpPr>
        <p:spPr>
          <a:xfrm>
            <a:off x="2266664" y="2052402"/>
            <a:ext cx="4872251" cy="384866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dirty="0" smtClean="0"/>
              <a:t>1</a:t>
            </a:r>
          </a:p>
          <a:p>
            <a:pPr algn="ctr"/>
            <a:endParaRPr lang="cs-CZ" dirty="0"/>
          </a:p>
          <a:p>
            <a:pPr algn="ctr"/>
            <a:r>
              <a:rPr lang="cs-CZ" dirty="0" smtClean="0"/>
              <a:t>2</a:t>
            </a:r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3</a:t>
            </a:r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4</a:t>
            </a:r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5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3841351" y="3394819"/>
            <a:ext cx="1678655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523396" y="3851489"/>
            <a:ext cx="229055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3069089" y="4499507"/>
            <a:ext cx="3173132" cy="3239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2772769" y="5133832"/>
            <a:ext cx="3860043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008728" y="2188634"/>
            <a:ext cx="395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Absolvent všeobecného lékařství bude…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583051" y="3273633"/>
            <a:ext cx="280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Vědec, praktik, specialista….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148832" y="3782418"/>
            <a:ext cx="3305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Schopnost používat principy </a:t>
            </a:r>
          </a:p>
          <a:p>
            <a:r>
              <a:rPr lang="cs-CZ" dirty="0" smtClean="0"/>
              <a:t>farmakoterapie u pacientů s RS….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725480" y="4458125"/>
            <a:ext cx="2235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Student zná přesně</a:t>
            </a:r>
          </a:p>
          <a:p>
            <a:r>
              <a:rPr lang="cs-CZ" dirty="0" smtClean="0"/>
              <a:t> principy preskripce….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984877" y="5254739"/>
            <a:ext cx="21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Student je schopen </a:t>
            </a:r>
          </a:p>
          <a:p>
            <a:r>
              <a:rPr lang="cs-CZ" dirty="0" smtClean="0"/>
              <a:t>předepsat </a:t>
            </a:r>
            <a:r>
              <a:rPr lang="cs-CZ" dirty="0" err="1" smtClean="0"/>
              <a:t>warfarin</a:t>
            </a:r>
            <a:r>
              <a:rPr lang="cs-CZ" dirty="0" smtClean="0"/>
              <a:t>….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2465708" y="2452875"/>
            <a:ext cx="175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Celkový cíl výuky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176495" y="3273633"/>
            <a:ext cx="1165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Cílová role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399029" y="3993661"/>
            <a:ext cx="172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Výstupy kurikula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76991" y="4539474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Detailní výstupy kurikula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967253" y="5297292"/>
            <a:ext cx="14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Výstupy kurzu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841351" y="6086579"/>
            <a:ext cx="2179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/>
              <a:t>Modifikováno ze </a:t>
            </a:r>
            <a:r>
              <a:rPr lang="cs-CZ" sz="1200" i="1" dirty="0" err="1" smtClean="0"/>
              <a:t>Scottish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Doctor</a:t>
            </a:r>
            <a:endParaRPr lang="cs-CZ" sz="1200" i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" name="Rectangle 7"/>
          <p:cNvSpPr/>
          <p:nvPr/>
        </p:nvSpPr>
        <p:spPr>
          <a:xfrm>
            <a:off x="0" y="301637"/>
            <a:ext cx="8195310" cy="922064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565878" y="355597"/>
            <a:ext cx="822960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cs-CZ" sz="3600" dirty="0" err="1" smtClean="0">
                <a:solidFill>
                  <a:schemeClr val="bg1"/>
                </a:solidFill>
              </a:rPr>
              <a:t>Optimed</a:t>
            </a:r>
            <a:r>
              <a:rPr lang="cs-CZ" sz="3600" dirty="0" smtClean="0">
                <a:solidFill>
                  <a:schemeClr val="bg1"/>
                </a:solidFill>
              </a:rPr>
              <a:t> – cíle edukačního procesu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 txBox="1">
            <a:spLocks/>
          </p:cNvSpPr>
          <p:nvPr/>
        </p:nvSpPr>
        <p:spPr bwMode="auto">
          <a:xfrm>
            <a:off x="457200" y="1240235"/>
            <a:ext cx="8229600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500" dirty="0" smtClean="0">
                <a:latin typeface="+mj-lt"/>
              </a:rPr>
              <a:t>Obtížně </a:t>
            </a:r>
            <a:r>
              <a:rPr lang="cs-CZ" sz="2500" dirty="0">
                <a:latin typeface="+mj-lt"/>
              </a:rPr>
              <a:t>definovatelný tzv. profil absolventa (suma znalostí a dovedností) z důvodu absence mezi předměty </a:t>
            </a:r>
            <a:r>
              <a:rPr lang="cs-CZ" sz="2500" b="1" dirty="0">
                <a:latin typeface="+mj-lt"/>
              </a:rPr>
              <a:t>porovnatelných výstupů z </a:t>
            </a:r>
            <a:r>
              <a:rPr lang="cs-CZ" sz="2500" b="1" dirty="0" smtClean="0">
                <a:latin typeface="+mj-lt"/>
              </a:rPr>
              <a:t>učení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800" dirty="0" smtClean="0">
              <a:latin typeface="+mj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500" dirty="0" smtClean="0">
                <a:latin typeface="+mj-lt"/>
              </a:rPr>
              <a:t>Nejsou </a:t>
            </a:r>
            <a:r>
              <a:rPr lang="cs-CZ" sz="2500" b="1" dirty="0" smtClean="0">
                <a:latin typeface="+mj-lt"/>
              </a:rPr>
              <a:t>optimálně </a:t>
            </a:r>
            <a:r>
              <a:rPr lang="cs-CZ" sz="2500" dirty="0" smtClean="0">
                <a:latin typeface="+mj-lt"/>
              </a:rPr>
              <a:t>definovány návaznosti jednotlivých předmětů, případně nejsou </a:t>
            </a:r>
            <a:r>
              <a:rPr lang="cs-CZ" sz="2500" b="1" dirty="0" smtClean="0">
                <a:latin typeface="+mj-lt"/>
              </a:rPr>
              <a:t>aktuální</a:t>
            </a:r>
            <a:endParaRPr lang="en-US" sz="2500" b="1" dirty="0" smtClean="0">
              <a:latin typeface="+mj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800" b="1" dirty="0" smtClean="0">
              <a:latin typeface="+mj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500" dirty="0" smtClean="0">
                <a:latin typeface="+mj-lt"/>
              </a:rPr>
              <a:t>Stále větší nároky na absolventy z pohledu objemu informací, problém orientace studenta ve výuce</a:t>
            </a:r>
          </a:p>
        </p:txBody>
      </p:sp>
      <p:sp>
        <p:nvSpPr>
          <p:cNvPr id="4" name="Rectangle 7"/>
          <p:cNvSpPr/>
          <p:nvPr/>
        </p:nvSpPr>
        <p:spPr>
          <a:xfrm>
            <a:off x="0" y="301637"/>
            <a:ext cx="8195310" cy="922064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6165850"/>
            <a:chExt cx="9144000" cy="692150"/>
          </a:xfrm>
        </p:grpSpPr>
        <p:sp>
          <p:nvSpPr>
            <p:cNvPr id="6" name="Rounded Rectangle 3"/>
            <p:cNvSpPr/>
            <p:nvPr/>
          </p:nvSpPr>
          <p:spPr>
            <a:xfrm>
              <a:off x="671513" y="6256338"/>
              <a:ext cx="8472487" cy="517525"/>
            </a:xfrm>
            <a:prstGeom prst="roundRect">
              <a:avLst>
                <a:gd name="adj" fmla="val 35907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83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8199" name="TextBox 4"/>
            <p:cNvSpPr txBox="1">
              <a:spLocks noChangeArrowheads="1"/>
            </p:cNvSpPr>
            <p:nvPr/>
          </p:nvSpPr>
          <p:spPr bwMode="auto">
            <a:xfrm>
              <a:off x="611560" y="6237312"/>
              <a:ext cx="14036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r>
                <a:rPr lang="en-US" sz="2400" b="1">
                  <a:latin typeface="Calibri" pitchFamily="34" charset="0"/>
                </a:rPr>
                <a:t>OPTIMED</a:t>
              </a:r>
              <a:endParaRPr lang="cs-CZ" sz="2400" b="1">
                <a:latin typeface="Calibri" pitchFamily="34" charset="0"/>
              </a:endParaRPr>
            </a:p>
          </p:txBody>
        </p:sp>
        <p:sp>
          <p:nvSpPr>
            <p:cNvPr id="8200" name="TextBox 5"/>
            <p:cNvSpPr txBox="1">
              <a:spLocks noChangeArrowheads="1"/>
            </p:cNvSpPr>
            <p:nvPr/>
          </p:nvSpPr>
          <p:spPr bwMode="auto">
            <a:xfrm>
              <a:off x="652661" y="6529527"/>
              <a:ext cx="132600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r>
                <a:rPr lang="cs-CZ" sz="1000">
                  <a:latin typeface="Calibri" pitchFamily="34" charset="0"/>
                </a:rPr>
                <a:t>Optimalizovaná výuka</a:t>
              </a:r>
            </a:p>
          </p:txBody>
        </p:sp>
        <p:pic>
          <p:nvPicPr>
            <p:cNvPr id="8201" name="Picture 2" descr="S:\logo_lfbrn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6" y="6224514"/>
              <a:ext cx="59055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0" y="6165850"/>
              <a:ext cx="9144000" cy="69215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8197" name="Title 1"/>
          <p:cNvSpPr txBox="1">
            <a:spLocks/>
          </p:cNvSpPr>
          <p:nvPr/>
        </p:nvSpPr>
        <p:spPr bwMode="auto">
          <a:xfrm>
            <a:off x="457200" y="230175"/>
            <a:ext cx="822960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cs-CZ" sz="4400" dirty="0" err="1" smtClean="0">
                <a:solidFill>
                  <a:schemeClr val="bg1"/>
                </a:solidFill>
              </a:rPr>
              <a:t>Optimed</a:t>
            </a:r>
            <a:r>
              <a:rPr lang="cs-CZ" sz="4400" dirty="0" smtClean="0">
                <a:solidFill>
                  <a:schemeClr val="bg1"/>
                </a:solidFill>
              </a:rPr>
              <a:t> – východiska a řešení</a:t>
            </a:r>
            <a:endParaRPr lang="cs-CZ" sz="44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3861048"/>
            <a:ext cx="8229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500" dirty="0" smtClean="0">
                <a:latin typeface="+mj-lt"/>
              </a:rPr>
              <a:t>Strukturovaný popis stávajícího stavu výuky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800" dirty="0">
              <a:latin typeface="+mj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500" dirty="0" smtClean="0">
                <a:latin typeface="+mj-lt"/>
              </a:rPr>
              <a:t>Kontrola stávajícího stavu výuky (duplicity mezi obory, nekonzistence, návaznosti)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800" dirty="0">
              <a:latin typeface="+mj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500" dirty="0" smtClean="0">
                <a:latin typeface="+mj-lt"/>
              </a:rPr>
              <a:t>Vytvoření centrálního úložiště vytvořených výstupů a nástrojů pro jejich další údržbu (aktualizaci)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800" dirty="0" smtClean="0">
              <a:latin typeface="+mj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2500" dirty="0"/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25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29381" y="3861048"/>
            <a:ext cx="82809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1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 txBox="1">
            <a:spLocks/>
          </p:cNvSpPr>
          <p:nvPr/>
        </p:nvSpPr>
        <p:spPr bwMode="auto">
          <a:xfrm>
            <a:off x="652661" y="1272943"/>
            <a:ext cx="8229600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500" dirty="0" smtClean="0">
                <a:latin typeface="+mj-lt"/>
              </a:rPr>
              <a:t>Náročná nebo chybějící věcná </a:t>
            </a:r>
            <a:r>
              <a:rPr lang="cs-CZ" sz="2500" b="1" dirty="0" smtClean="0">
                <a:latin typeface="+mj-lt"/>
              </a:rPr>
              <a:t>mezioborová</a:t>
            </a:r>
            <a:r>
              <a:rPr lang="cs-CZ" sz="2500" dirty="0" smtClean="0">
                <a:latin typeface="+mj-lt"/>
              </a:rPr>
              <a:t> spolupráce mezi pedagogy jednotlivých předmětů</a:t>
            </a:r>
            <a:endParaRPr lang="cs-CZ" sz="2500" b="1" dirty="0" smtClean="0">
              <a:latin typeface="+mj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800" dirty="0" smtClean="0">
              <a:latin typeface="+mj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500" dirty="0" smtClean="0">
                <a:latin typeface="+mj-lt"/>
              </a:rPr>
              <a:t>Nejnovější poznatky jsou obtížně implementovatelné do výuky a mnohdy hůře srozumitelné pro studenty z důvodu časté absence znalostí vedoucích k jejich správnému pochopení</a:t>
            </a:r>
            <a:endParaRPr lang="cs-CZ" sz="2500" dirty="0">
              <a:latin typeface="+mj-lt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0" y="1"/>
            <a:ext cx="9144000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6165850"/>
            <a:chExt cx="9144000" cy="692150"/>
          </a:xfrm>
        </p:grpSpPr>
        <p:sp>
          <p:nvSpPr>
            <p:cNvPr id="6" name="Rounded Rectangle 3"/>
            <p:cNvSpPr/>
            <p:nvPr/>
          </p:nvSpPr>
          <p:spPr>
            <a:xfrm>
              <a:off x="671513" y="6256338"/>
              <a:ext cx="8472487" cy="517525"/>
            </a:xfrm>
            <a:prstGeom prst="roundRect">
              <a:avLst>
                <a:gd name="adj" fmla="val 35907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83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8199" name="TextBox 4"/>
            <p:cNvSpPr txBox="1">
              <a:spLocks noChangeArrowheads="1"/>
            </p:cNvSpPr>
            <p:nvPr/>
          </p:nvSpPr>
          <p:spPr bwMode="auto">
            <a:xfrm>
              <a:off x="611560" y="6237312"/>
              <a:ext cx="14036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r>
                <a:rPr lang="en-US" sz="2400" b="1">
                  <a:latin typeface="Calibri" pitchFamily="34" charset="0"/>
                </a:rPr>
                <a:t>OPTIMED</a:t>
              </a:r>
              <a:endParaRPr lang="cs-CZ" sz="2400" b="1">
                <a:latin typeface="Calibri" pitchFamily="34" charset="0"/>
              </a:endParaRPr>
            </a:p>
          </p:txBody>
        </p:sp>
        <p:sp>
          <p:nvSpPr>
            <p:cNvPr id="8200" name="TextBox 5"/>
            <p:cNvSpPr txBox="1">
              <a:spLocks noChangeArrowheads="1"/>
            </p:cNvSpPr>
            <p:nvPr/>
          </p:nvSpPr>
          <p:spPr bwMode="auto">
            <a:xfrm>
              <a:off x="652661" y="6529527"/>
              <a:ext cx="132600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r>
                <a:rPr lang="cs-CZ" sz="1000">
                  <a:latin typeface="Calibri" pitchFamily="34" charset="0"/>
                </a:rPr>
                <a:t>Optimalizovaná výuka</a:t>
              </a:r>
            </a:p>
          </p:txBody>
        </p:sp>
        <p:pic>
          <p:nvPicPr>
            <p:cNvPr id="8201" name="Picture 2" descr="S:\logo_lfbrn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6" y="6224514"/>
              <a:ext cx="59055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0" y="6165850"/>
              <a:ext cx="9144000" cy="69215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8197" name="Title 1"/>
          <p:cNvSpPr txBox="1">
            <a:spLocks/>
          </p:cNvSpPr>
          <p:nvPr/>
        </p:nvSpPr>
        <p:spPr bwMode="auto">
          <a:xfrm>
            <a:off x="457200" y="0"/>
            <a:ext cx="8229600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cs-CZ" sz="4400" dirty="0" err="1" smtClean="0">
                <a:solidFill>
                  <a:schemeClr val="bg1"/>
                </a:solidFill>
              </a:rPr>
              <a:t>Optimed</a:t>
            </a:r>
            <a:r>
              <a:rPr lang="cs-CZ" sz="4400" dirty="0" smtClean="0">
                <a:solidFill>
                  <a:schemeClr val="bg1"/>
                </a:solidFill>
              </a:rPr>
              <a:t> – východiska a řešení</a:t>
            </a:r>
            <a:endParaRPr lang="cs-CZ" sz="44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3356992"/>
            <a:ext cx="822960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500" dirty="0" smtClean="0">
                <a:latin typeface="+mj-lt"/>
              </a:rPr>
              <a:t>Výsledkem projektu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800" dirty="0" smtClean="0">
              <a:latin typeface="+mj-lt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500" dirty="0" smtClean="0">
                <a:latin typeface="+mj-lt"/>
              </a:rPr>
              <a:t>Přehlednost výuky (z hlediska obsahu)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500" dirty="0" smtClean="0">
                <a:latin typeface="+mj-lt"/>
              </a:rPr>
              <a:t>Zvýšení povědomí pedagogů o obsahu souvisejících oborů</a:t>
            </a:r>
            <a:endParaRPr lang="cs-CZ" sz="800" dirty="0" smtClean="0">
              <a:latin typeface="+mj-lt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500" dirty="0" smtClean="0">
                <a:latin typeface="+mj-lt"/>
              </a:rPr>
              <a:t>Větší flexibilita při aktualizaci předmětů</a:t>
            </a:r>
            <a:endParaRPr lang="cs-CZ" sz="800" dirty="0" smtClean="0">
              <a:latin typeface="+mj-lt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cs-CZ" sz="2500" dirty="0" smtClean="0">
                <a:latin typeface="+mj-lt"/>
              </a:rPr>
              <a:t>Lepší integrace s novými způsoby výuky (e-</a:t>
            </a:r>
            <a:r>
              <a:rPr lang="cs-CZ" sz="2500" dirty="0" err="1" smtClean="0">
                <a:latin typeface="+mj-lt"/>
              </a:rPr>
              <a:t>learning</a:t>
            </a:r>
            <a:r>
              <a:rPr lang="cs-CZ" sz="2500" dirty="0" smtClean="0">
                <a:latin typeface="+mj-lt"/>
              </a:rPr>
              <a:t>, virtuální pacient)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8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2500" dirty="0"/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25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29381" y="3369568"/>
            <a:ext cx="82809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7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 txBox="1">
            <a:spLocks/>
          </p:cNvSpPr>
          <p:nvPr/>
        </p:nvSpPr>
        <p:spPr bwMode="auto">
          <a:xfrm>
            <a:off x="380701" y="1272943"/>
            <a:ext cx="8229600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2500" dirty="0" smtClean="0">
              <a:latin typeface="+mj-lt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0" y="330907"/>
            <a:ext cx="8092440" cy="88848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6165850"/>
            <a:ext cx="9144000" cy="692150"/>
            <a:chOff x="0" y="6165850"/>
            <a:chExt cx="9144000" cy="692150"/>
          </a:xfrm>
        </p:grpSpPr>
        <p:sp>
          <p:nvSpPr>
            <p:cNvPr id="6" name="Rounded Rectangle 3"/>
            <p:cNvSpPr/>
            <p:nvPr/>
          </p:nvSpPr>
          <p:spPr>
            <a:xfrm>
              <a:off x="671513" y="6256338"/>
              <a:ext cx="8472487" cy="517525"/>
            </a:xfrm>
            <a:prstGeom prst="roundRect">
              <a:avLst>
                <a:gd name="adj" fmla="val 35907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83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8199" name="TextBox 4"/>
            <p:cNvSpPr txBox="1">
              <a:spLocks noChangeArrowheads="1"/>
            </p:cNvSpPr>
            <p:nvPr/>
          </p:nvSpPr>
          <p:spPr bwMode="auto">
            <a:xfrm>
              <a:off x="611560" y="6237312"/>
              <a:ext cx="14036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r>
                <a:rPr lang="en-US" sz="2400" b="1">
                  <a:latin typeface="Calibri" pitchFamily="34" charset="0"/>
                </a:rPr>
                <a:t>OPTIMED</a:t>
              </a:r>
              <a:endParaRPr lang="cs-CZ" sz="2400" b="1">
                <a:latin typeface="Calibri" pitchFamily="34" charset="0"/>
              </a:endParaRPr>
            </a:p>
          </p:txBody>
        </p:sp>
        <p:sp>
          <p:nvSpPr>
            <p:cNvPr id="8200" name="TextBox 5"/>
            <p:cNvSpPr txBox="1">
              <a:spLocks noChangeArrowheads="1"/>
            </p:cNvSpPr>
            <p:nvPr/>
          </p:nvSpPr>
          <p:spPr bwMode="auto">
            <a:xfrm>
              <a:off x="652661" y="6529527"/>
              <a:ext cx="132600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r>
                <a:rPr lang="cs-CZ" sz="1000">
                  <a:latin typeface="Calibri" pitchFamily="34" charset="0"/>
                </a:rPr>
                <a:t>Optimalizovaná výuka</a:t>
              </a:r>
            </a:p>
          </p:txBody>
        </p:sp>
        <p:pic>
          <p:nvPicPr>
            <p:cNvPr id="8201" name="Picture 2" descr="S:\logo_lfbrn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6" y="6224514"/>
              <a:ext cx="59055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0" y="6165850"/>
              <a:ext cx="9144000" cy="69215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8197" name="Title 1"/>
          <p:cNvSpPr txBox="1">
            <a:spLocks/>
          </p:cNvSpPr>
          <p:nvPr/>
        </p:nvSpPr>
        <p:spPr bwMode="auto">
          <a:xfrm>
            <a:off x="304202" y="321392"/>
            <a:ext cx="9205558" cy="94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cs-CZ" sz="3600" dirty="0" err="1" smtClean="0">
                <a:solidFill>
                  <a:schemeClr val="bg1"/>
                </a:solidFill>
              </a:rPr>
              <a:t>Optimed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  <a:r>
              <a:rPr lang="en-GB" sz="3600" i="1" dirty="0" smtClean="0">
                <a:solidFill>
                  <a:schemeClr val="bg1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CZ.1.07/2.2.00/28.0042</a:t>
            </a:r>
            <a:r>
              <a:rPr lang="cs-CZ" sz="3600" dirty="0" smtClean="0">
                <a:solidFill>
                  <a:schemeClr val="bg1"/>
                </a:solidFill>
              </a:rPr>
              <a:t> – fakta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3757379"/>
            <a:ext cx="82296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2500" dirty="0" smtClean="0">
              <a:latin typeface="+mj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800" dirty="0" smtClean="0">
              <a:latin typeface="+mj-lt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2500" dirty="0"/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cs-CZ" sz="25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5800" y="1656133"/>
            <a:ext cx="672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OPVK projekt trvající od 1. 1. 2012 do 31. 12.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Projekt realizován globálně na celé LF 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Do projektu bylo zapojeno cca 400 pedagogů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Celková dotace 41 mil.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Technická podpora: IBA – Institut biostatistických analýz MU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9250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0" y="6172200"/>
            <a:ext cx="8991600" cy="5715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smtClean="0">
                <a:solidFill>
                  <a:schemeClr val="tx1"/>
                </a:solidFill>
              </a:rPr>
              <a:t>Aktivita </a:t>
            </a:r>
            <a:r>
              <a:rPr lang="en-US" sz="1200" dirty="0" smtClean="0">
                <a:solidFill>
                  <a:schemeClr val="tx1"/>
                </a:solidFill>
              </a:rPr>
              <a:t>I</a:t>
            </a:r>
            <a:r>
              <a:rPr lang="cs-CZ" sz="1200" dirty="0" smtClean="0">
                <a:solidFill>
                  <a:schemeClr val="tx1"/>
                </a:solidFill>
              </a:rPr>
              <a:t>V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cs-CZ" sz="1200" dirty="0" smtClean="0">
                <a:solidFill>
                  <a:schemeClr val="tx1"/>
                </a:solidFill>
              </a:rPr>
              <a:t>Modernizace výukových nástrojů</a:t>
            </a:r>
          </a:p>
        </p:txBody>
      </p:sp>
      <p:sp>
        <p:nvSpPr>
          <p:cNvPr id="34" name="Right Arrow 33"/>
          <p:cNvSpPr/>
          <p:nvPr/>
        </p:nvSpPr>
        <p:spPr>
          <a:xfrm rot="5400000">
            <a:off x="3314700" y="3924300"/>
            <a:ext cx="4572000" cy="228600"/>
          </a:xfrm>
          <a:prstGeom prst="rightArrow">
            <a:avLst>
              <a:gd name="adj1" fmla="val 25000"/>
              <a:gd name="adj2" fmla="val 5625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Right Arrow 32"/>
          <p:cNvSpPr/>
          <p:nvPr/>
        </p:nvSpPr>
        <p:spPr>
          <a:xfrm rot="5400000">
            <a:off x="1333500" y="3924300"/>
            <a:ext cx="4572000" cy="228600"/>
          </a:xfrm>
          <a:prstGeom prst="rightArrow">
            <a:avLst>
              <a:gd name="adj1" fmla="val 25000"/>
              <a:gd name="adj2" fmla="val 5625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Rounded Rectangle 11"/>
          <p:cNvSpPr/>
          <p:nvPr/>
        </p:nvSpPr>
        <p:spPr>
          <a:xfrm>
            <a:off x="0" y="381000"/>
            <a:ext cx="8991600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smtClean="0">
                <a:solidFill>
                  <a:schemeClr val="tx1"/>
                </a:solidFill>
              </a:rPr>
              <a:t>Aktivita </a:t>
            </a:r>
            <a:r>
              <a:rPr lang="en-US" sz="1200" dirty="0" smtClean="0">
                <a:solidFill>
                  <a:schemeClr val="tx1"/>
                </a:solidFill>
              </a:rPr>
              <a:t>I</a:t>
            </a:r>
          </a:p>
          <a:p>
            <a:r>
              <a:rPr lang="cs-CZ" sz="1200" dirty="0" smtClean="0">
                <a:solidFill>
                  <a:schemeClr val="tx1"/>
                </a:solidFill>
              </a:rPr>
              <a:t>Inovace výuky teoretických a </a:t>
            </a:r>
            <a:r>
              <a:rPr lang="cs-CZ" sz="1200" dirty="0" err="1" smtClean="0">
                <a:solidFill>
                  <a:schemeClr val="tx1"/>
                </a:solidFill>
              </a:rPr>
              <a:t>preklinických</a:t>
            </a:r>
            <a:r>
              <a:rPr lang="cs-CZ" sz="1200" dirty="0" smtClean="0">
                <a:solidFill>
                  <a:schemeClr val="tx1"/>
                </a:solidFill>
              </a:rPr>
              <a:t> oborů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19400" y="457200"/>
            <a:ext cx="22098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Výstupy I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2362200" y="838200"/>
            <a:ext cx="457200" cy="304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ounded Rectangle 17"/>
          <p:cNvSpPr/>
          <p:nvPr/>
        </p:nvSpPr>
        <p:spPr>
          <a:xfrm>
            <a:off x="5381625" y="457200"/>
            <a:ext cx="2390775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Harmonizované výstupy 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981200" y="2057400"/>
            <a:ext cx="7010400" cy="685800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smtClean="0">
                <a:solidFill>
                  <a:schemeClr val="tx1"/>
                </a:solidFill>
              </a:rPr>
              <a:t>Aktivita </a:t>
            </a:r>
            <a:r>
              <a:rPr lang="en-US" sz="1200" dirty="0" smtClean="0">
                <a:solidFill>
                  <a:schemeClr val="tx1"/>
                </a:solidFill>
              </a:rPr>
              <a:t>I</a:t>
            </a:r>
            <a:r>
              <a:rPr lang="cs-CZ" sz="1200" dirty="0" smtClean="0">
                <a:solidFill>
                  <a:schemeClr val="tx1"/>
                </a:solidFill>
              </a:rPr>
              <a:t>II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cs-CZ" sz="1200" dirty="0" smtClean="0">
                <a:solidFill>
                  <a:schemeClr val="tx1"/>
                </a:solidFill>
              </a:rPr>
              <a:t>Vertikální harmonizace výuky</a:t>
            </a:r>
          </a:p>
          <a:p>
            <a:r>
              <a:rPr lang="cs-CZ" sz="1200" dirty="0" smtClean="0">
                <a:solidFill>
                  <a:schemeClr val="tx1"/>
                </a:solidFill>
              </a:rPr>
              <a:t>(teoretické, </a:t>
            </a:r>
            <a:r>
              <a:rPr lang="cs-CZ" sz="1200" dirty="0" err="1" smtClean="0">
                <a:solidFill>
                  <a:schemeClr val="tx1"/>
                </a:solidFill>
              </a:rPr>
              <a:t>preklinické</a:t>
            </a:r>
            <a:r>
              <a:rPr lang="cs-CZ" sz="1200" dirty="0" smtClean="0">
                <a:solidFill>
                  <a:schemeClr val="tx1"/>
                </a:solidFill>
              </a:rPr>
              <a:t> i klinické obory)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0" y="5105400"/>
            <a:ext cx="8991600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200" dirty="0" smtClean="0">
                <a:solidFill>
                  <a:schemeClr val="tx1"/>
                </a:solidFill>
              </a:rPr>
              <a:t>Aktivita </a:t>
            </a:r>
            <a:r>
              <a:rPr lang="en-US" sz="1200" dirty="0" smtClean="0">
                <a:solidFill>
                  <a:schemeClr val="tx1"/>
                </a:solidFill>
              </a:rPr>
              <a:t>I</a:t>
            </a:r>
            <a:r>
              <a:rPr lang="cs-CZ" sz="1200" dirty="0" smtClean="0">
                <a:solidFill>
                  <a:schemeClr val="tx1"/>
                </a:solidFill>
              </a:rPr>
              <a:t>I</a:t>
            </a:r>
            <a:endParaRPr lang="en-US" sz="1200" dirty="0" smtClean="0">
              <a:solidFill>
                <a:schemeClr val="tx1"/>
              </a:solidFill>
            </a:endParaRPr>
          </a:p>
          <a:p>
            <a:r>
              <a:rPr lang="cs-CZ" sz="1200" dirty="0" smtClean="0">
                <a:solidFill>
                  <a:schemeClr val="tx1"/>
                </a:solidFill>
              </a:rPr>
              <a:t>Inovace výuky klinických oborů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819400" y="3886200"/>
            <a:ext cx="2209800" cy="1676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Výstupy II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715000" y="4267200"/>
            <a:ext cx="22860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Harmonizované výstupy II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00800" y="2819400"/>
            <a:ext cx="13716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1"/>
          <a:lstStyle/>
          <a:p>
            <a:pPr algn="ctr"/>
            <a:r>
              <a:rPr lang="cs-CZ" sz="1000" cap="all" dirty="0" smtClean="0">
                <a:solidFill>
                  <a:schemeClr val="tx1"/>
                </a:solidFill>
              </a:rPr>
              <a:t>Manuál výuky všeobecného lékařství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58000" y="3505200"/>
            <a:ext cx="22860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 anchorCtr="1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Informační nástroje pro podporu studia</a:t>
            </a:r>
          </a:p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(s finálním obsahem)</a:t>
            </a:r>
          </a:p>
        </p:txBody>
      </p:sp>
      <p:sp>
        <p:nvSpPr>
          <p:cNvPr id="28" name="Right Arrow 27"/>
          <p:cNvSpPr/>
          <p:nvPr/>
        </p:nvSpPr>
        <p:spPr>
          <a:xfrm rot="5400000">
            <a:off x="4038600" y="1752600"/>
            <a:ext cx="304800" cy="304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ight Arrow 28"/>
          <p:cNvSpPr/>
          <p:nvPr/>
        </p:nvSpPr>
        <p:spPr>
          <a:xfrm rot="16200000">
            <a:off x="6019800" y="1752600"/>
            <a:ext cx="304800" cy="304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ight Arrow 29"/>
          <p:cNvSpPr/>
          <p:nvPr/>
        </p:nvSpPr>
        <p:spPr>
          <a:xfrm rot="16200000">
            <a:off x="3619500" y="3162300"/>
            <a:ext cx="1143000" cy="304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ight Arrow 30"/>
          <p:cNvSpPr/>
          <p:nvPr/>
        </p:nvSpPr>
        <p:spPr>
          <a:xfrm rot="5400000">
            <a:off x="5410200" y="3352800"/>
            <a:ext cx="1524000" cy="304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ight Arrow 31"/>
          <p:cNvSpPr/>
          <p:nvPr/>
        </p:nvSpPr>
        <p:spPr>
          <a:xfrm rot="16200000">
            <a:off x="7353300" y="4991100"/>
            <a:ext cx="2057400" cy="304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Right Arrow 34"/>
          <p:cNvSpPr/>
          <p:nvPr/>
        </p:nvSpPr>
        <p:spPr>
          <a:xfrm rot="5400000">
            <a:off x="5600700" y="5829300"/>
            <a:ext cx="762000" cy="228600"/>
          </a:xfrm>
          <a:prstGeom prst="rightArrow">
            <a:avLst>
              <a:gd name="adj1" fmla="val 25000"/>
              <a:gd name="adj2" fmla="val 5625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ight Arrow 35"/>
          <p:cNvSpPr/>
          <p:nvPr/>
        </p:nvSpPr>
        <p:spPr>
          <a:xfrm rot="5400000">
            <a:off x="3467100" y="5829300"/>
            <a:ext cx="762000" cy="228600"/>
          </a:xfrm>
          <a:prstGeom prst="rightArrow">
            <a:avLst>
              <a:gd name="adj1" fmla="val 25000"/>
              <a:gd name="adj2" fmla="val 56250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ounded Rectangle 36"/>
          <p:cNvSpPr/>
          <p:nvPr/>
        </p:nvSpPr>
        <p:spPr>
          <a:xfrm>
            <a:off x="2971800" y="762000"/>
            <a:ext cx="190500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Pilotní verze PREKLINICKÉHO MANUÁLU</a:t>
            </a:r>
            <a:endParaRPr lang="cs-CZ" sz="10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971800" y="1219200"/>
            <a:ext cx="190500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Modernizovaná množina LU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486399" y="762000"/>
            <a:ext cx="2200276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chemeClr val="tx1"/>
                </a:solidFill>
              </a:rPr>
              <a:t>Prefinální</a:t>
            </a:r>
            <a:r>
              <a:rPr lang="cs-CZ" sz="1000" dirty="0" smtClean="0">
                <a:solidFill>
                  <a:schemeClr val="tx1"/>
                </a:solidFill>
              </a:rPr>
              <a:t> verze PREKLINICKÉHO MANUÁLU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486400" y="1219200"/>
            <a:ext cx="2200276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Finálně harmonizované LU</a:t>
            </a:r>
          </a:p>
        </p:txBody>
      </p:sp>
      <p:sp>
        <p:nvSpPr>
          <p:cNvPr id="41" name="Right Arrow 40"/>
          <p:cNvSpPr/>
          <p:nvPr/>
        </p:nvSpPr>
        <p:spPr>
          <a:xfrm>
            <a:off x="2362200" y="4953000"/>
            <a:ext cx="457200" cy="3048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Rounded Rectangle 41"/>
          <p:cNvSpPr/>
          <p:nvPr/>
        </p:nvSpPr>
        <p:spPr>
          <a:xfrm>
            <a:off x="5791200" y="4572000"/>
            <a:ext cx="213360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chemeClr val="tx1"/>
                </a:solidFill>
              </a:rPr>
              <a:t>Prefinální</a:t>
            </a:r>
            <a:r>
              <a:rPr lang="cs-CZ" sz="1000" dirty="0" smtClean="0">
                <a:solidFill>
                  <a:schemeClr val="tx1"/>
                </a:solidFill>
              </a:rPr>
              <a:t> verze KLINICKÉHO MANUÁLU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791201" y="5029200"/>
            <a:ext cx="2133599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Finálně harmonizované LU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71800" y="4191000"/>
            <a:ext cx="190500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Pilotní verze KLINICKÉHO MANUÁLU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971800" y="4648200"/>
            <a:ext cx="190500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Modernizovaná množina LU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971800" y="5105400"/>
            <a:ext cx="1905000" cy="381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Diferenciální diagnostika</a:t>
            </a:r>
          </a:p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Kurz urgentní medicíny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5400000">
            <a:off x="6172994" y="2285206"/>
            <a:ext cx="1066800" cy="158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6247606" y="3810000"/>
            <a:ext cx="915194" cy="79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27" idx="0"/>
          </p:cNvCxnSpPr>
          <p:nvPr/>
        </p:nvCxnSpPr>
        <p:spPr>
          <a:xfrm rot="16200000" flipH="1">
            <a:off x="7658894" y="3163094"/>
            <a:ext cx="457200" cy="227012"/>
          </a:xfrm>
          <a:prstGeom prst="bentConnector3">
            <a:avLst>
              <a:gd name="adj1" fmla="val -2083"/>
            </a:avLst>
          </a:prstGeom>
          <a:ln w="381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2895600" y="6324600"/>
            <a:ext cx="16764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 anchorCtr="1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Prvotní obsahové vstupy do modernizace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953000" y="6324600"/>
            <a:ext cx="16764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 anchorCtr="1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Aktualizace obsahových vstupů</a:t>
            </a:r>
          </a:p>
        </p:txBody>
      </p:sp>
    </p:spTree>
    <p:extLst>
      <p:ext uri="{BB962C8B-B14F-4D97-AF65-F5344CB8AC3E}">
        <p14:creationId xmlns:p14="http://schemas.microsoft.com/office/powerpoint/2010/main" val="35751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33" grpId="0" animBg="1"/>
      <p:bldP spid="12" grpId="0" animBg="1"/>
      <p:bldP spid="15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Rectangle 598"/>
          <p:cNvSpPr/>
          <p:nvPr/>
        </p:nvSpPr>
        <p:spPr>
          <a:xfrm>
            <a:off x="4644008" y="332656"/>
            <a:ext cx="4431753" cy="23762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8" name="Rectangle 597"/>
          <p:cNvSpPr/>
          <p:nvPr/>
        </p:nvSpPr>
        <p:spPr>
          <a:xfrm>
            <a:off x="3347864" y="2780928"/>
            <a:ext cx="5727897" cy="34563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7" name="Rectangle 596"/>
          <p:cNvSpPr/>
          <p:nvPr/>
        </p:nvSpPr>
        <p:spPr>
          <a:xfrm>
            <a:off x="68239" y="332656"/>
            <a:ext cx="4503761" cy="5904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4" name="Rounded Rectangle 473"/>
          <p:cNvSpPr/>
          <p:nvPr/>
        </p:nvSpPr>
        <p:spPr>
          <a:xfrm>
            <a:off x="323528" y="5085184"/>
            <a:ext cx="4032448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77" name="Rounded Rectangle 476"/>
          <p:cNvSpPr/>
          <p:nvPr/>
        </p:nvSpPr>
        <p:spPr>
          <a:xfrm>
            <a:off x="4860032" y="4365104"/>
            <a:ext cx="4032448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Výukové materiály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(vazba na VJ)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76" name="Rounded Rectangle 475"/>
          <p:cNvSpPr/>
          <p:nvPr/>
        </p:nvSpPr>
        <p:spPr>
          <a:xfrm>
            <a:off x="4860032" y="2996952"/>
            <a:ext cx="4032448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Výukové nástroje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Prezentace LO / VJ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4" name="Rounded Rectangle 213"/>
          <p:cNvSpPr/>
          <p:nvPr/>
        </p:nvSpPr>
        <p:spPr>
          <a:xfrm>
            <a:off x="683568" y="2924944"/>
            <a:ext cx="1440160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35496" y="6237312"/>
            <a:ext cx="9001778" cy="590550"/>
            <a:chOff x="34106" y="6224514"/>
            <a:chExt cx="9109893" cy="590550"/>
          </a:xfrm>
        </p:grpSpPr>
        <p:sp>
          <p:nvSpPr>
            <p:cNvPr id="4" name="Rounded Rectangle 3"/>
            <p:cNvSpPr/>
            <p:nvPr/>
          </p:nvSpPr>
          <p:spPr>
            <a:xfrm>
              <a:off x="671512" y="6256020"/>
              <a:ext cx="8472487" cy="518160"/>
            </a:xfrm>
            <a:prstGeom prst="roundRect">
              <a:avLst>
                <a:gd name="adj" fmla="val 35907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83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1560" y="6237312"/>
              <a:ext cx="14036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alibri" pitchFamily="34" charset="0"/>
                </a:rPr>
                <a:t>OPTIMED</a:t>
              </a:r>
              <a:endParaRPr lang="cs-CZ" sz="2400" b="1" dirty="0">
                <a:latin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2661" y="6529527"/>
              <a:ext cx="13260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000" dirty="0" smtClean="0">
                  <a:latin typeface="Calibri" pitchFamily="34" charset="0"/>
                </a:rPr>
                <a:t>Optimalizovaná výuka</a:t>
              </a:r>
              <a:endParaRPr lang="cs-CZ" sz="1000" dirty="0">
                <a:latin typeface="Calibri" pitchFamily="34" charset="0"/>
              </a:endParaRPr>
            </a:p>
          </p:txBody>
        </p:sp>
        <p:pic>
          <p:nvPicPr>
            <p:cNvPr id="7" name="Picture 2" descr="S:\logo_lfbrno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4106" y="6224514"/>
              <a:ext cx="590550" cy="590550"/>
            </a:xfrm>
            <a:prstGeom prst="rect">
              <a:avLst/>
            </a:prstGeom>
            <a:noFill/>
          </p:spPr>
        </p:pic>
      </p:grpSp>
      <p:sp>
        <p:nvSpPr>
          <p:cNvPr id="158" name="Text Box 28"/>
          <p:cNvSpPr txBox="1">
            <a:spLocks noChangeArrowheads="1"/>
          </p:cNvSpPr>
          <p:nvPr/>
        </p:nvSpPr>
        <p:spPr bwMode="auto">
          <a:xfrm>
            <a:off x="899592" y="2924944"/>
            <a:ext cx="100811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400" b="1" dirty="0" smtClean="0"/>
              <a:t>LO</a:t>
            </a:r>
            <a:endParaRPr lang="en-US" sz="2400" b="1" dirty="0"/>
          </a:p>
        </p:txBody>
      </p:sp>
      <p:sp>
        <p:nvSpPr>
          <p:cNvPr id="170" name="Rounded Rectangle 169"/>
          <p:cNvSpPr/>
          <p:nvPr/>
        </p:nvSpPr>
        <p:spPr>
          <a:xfrm>
            <a:off x="5292080" y="2060848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Inovace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5292080" y="1556792"/>
            <a:ext cx="3096344" cy="3596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Mezioborová spolupráce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683568" y="1628800"/>
            <a:ext cx="3384376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Manuály výuky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(teoretický / klinický)</a:t>
            </a:r>
            <a:endParaRPr lang="cs-CZ" dirty="0">
              <a:solidFill>
                <a:schemeClr val="tx1"/>
              </a:solidFill>
            </a:endParaRPr>
          </a:p>
        </p:txBody>
      </p:sp>
      <p:grpSp>
        <p:nvGrpSpPr>
          <p:cNvPr id="257" name="Group 102"/>
          <p:cNvGrpSpPr>
            <a:grpSpLocks/>
          </p:cNvGrpSpPr>
          <p:nvPr/>
        </p:nvGrpSpPr>
        <p:grpSpPr bwMode="auto">
          <a:xfrm>
            <a:off x="899592" y="3429000"/>
            <a:ext cx="546568" cy="720080"/>
            <a:chOff x="4379" y="3298"/>
            <a:chExt cx="610" cy="8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8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Rectangle 104"/>
            <p:cNvSpPr>
              <a:spLocks noChangeArrowheads="1"/>
            </p:cNvSpPr>
            <p:nvPr/>
          </p:nvSpPr>
          <p:spPr bwMode="auto">
            <a:xfrm>
              <a:off x="4490" y="3964"/>
              <a:ext cx="388" cy="28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Rectangle 105"/>
            <p:cNvSpPr>
              <a:spLocks noChangeArrowheads="1"/>
            </p:cNvSpPr>
            <p:nvPr/>
          </p:nvSpPr>
          <p:spPr bwMode="auto">
            <a:xfrm>
              <a:off x="4490" y="3854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106"/>
            <p:cNvSpPr>
              <a:spLocks/>
            </p:cNvSpPr>
            <p:nvPr/>
          </p:nvSpPr>
          <p:spPr bwMode="auto">
            <a:xfrm>
              <a:off x="4767" y="3338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108"/>
            <p:cNvSpPr>
              <a:spLocks/>
            </p:cNvSpPr>
            <p:nvPr/>
          </p:nvSpPr>
          <p:spPr bwMode="auto">
            <a:xfrm>
              <a:off x="4406" y="3327"/>
              <a:ext cx="555" cy="777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Rectangle 109"/>
            <p:cNvSpPr>
              <a:spLocks noChangeArrowheads="1"/>
            </p:cNvSpPr>
            <p:nvPr/>
          </p:nvSpPr>
          <p:spPr bwMode="auto">
            <a:xfrm>
              <a:off x="4490" y="3743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Rectangle 110"/>
            <p:cNvSpPr>
              <a:spLocks noChangeArrowheads="1"/>
            </p:cNvSpPr>
            <p:nvPr/>
          </p:nvSpPr>
          <p:spPr bwMode="auto">
            <a:xfrm>
              <a:off x="4490" y="3632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Rectangle 111"/>
            <p:cNvSpPr>
              <a:spLocks noChangeArrowheads="1"/>
            </p:cNvSpPr>
            <p:nvPr/>
          </p:nvSpPr>
          <p:spPr bwMode="auto">
            <a:xfrm>
              <a:off x="4490" y="3520"/>
              <a:ext cx="165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Rectangle 112"/>
            <p:cNvSpPr>
              <a:spLocks noChangeArrowheads="1"/>
            </p:cNvSpPr>
            <p:nvPr/>
          </p:nvSpPr>
          <p:spPr bwMode="auto">
            <a:xfrm>
              <a:off x="4490" y="3409"/>
              <a:ext cx="165" cy="29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9" name="Group 102"/>
          <p:cNvGrpSpPr>
            <a:grpSpLocks/>
          </p:cNvGrpSpPr>
          <p:nvPr/>
        </p:nvGrpSpPr>
        <p:grpSpPr bwMode="auto">
          <a:xfrm>
            <a:off x="1051992" y="3581400"/>
            <a:ext cx="546568" cy="720080"/>
            <a:chOff x="4379" y="3298"/>
            <a:chExt cx="610" cy="8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90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Rectangle 104"/>
            <p:cNvSpPr>
              <a:spLocks noChangeArrowheads="1"/>
            </p:cNvSpPr>
            <p:nvPr/>
          </p:nvSpPr>
          <p:spPr bwMode="auto">
            <a:xfrm>
              <a:off x="4490" y="3964"/>
              <a:ext cx="388" cy="28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Rectangle 105"/>
            <p:cNvSpPr>
              <a:spLocks noChangeArrowheads="1"/>
            </p:cNvSpPr>
            <p:nvPr/>
          </p:nvSpPr>
          <p:spPr bwMode="auto">
            <a:xfrm>
              <a:off x="4490" y="3854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106"/>
            <p:cNvSpPr>
              <a:spLocks/>
            </p:cNvSpPr>
            <p:nvPr/>
          </p:nvSpPr>
          <p:spPr bwMode="auto">
            <a:xfrm>
              <a:off x="4767" y="3338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108"/>
            <p:cNvSpPr>
              <a:spLocks/>
            </p:cNvSpPr>
            <p:nvPr/>
          </p:nvSpPr>
          <p:spPr bwMode="auto">
            <a:xfrm>
              <a:off x="4406" y="3327"/>
              <a:ext cx="555" cy="777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Rectangle 109"/>
            <p:cNvSpPr>
              <a:spLocks noChangeArrowheads="1"/>
            </p:cNvSpPr>
            <p:nvPr/>
          </p:nvSpPr>
          <p:spPr bwMode="auto">
            <a:xfrm>
              <a:off x="4490" y="3743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Rectangle 110"/>
            <p:cNvSpPr>
              <a:spLocks noChangeArrowheads="1"/>
            </p:cNvSpPr>
            <p:nvPr/>
          </p:nvSpPr>
          <p:spPr bwMode="auto">
            <a:xfrm>
              <a:off x="4490" y="3632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Rectangle 111"/>
            <p:cNvSpPr>
              <a:spLocks noChangeArrowheads="1"/>
            </p:cNvSpPr>
            <p:nvPr/>
          </p:nvSpPr>
          <p:spPr bwMode="auto">
            <a:xfrm>
              <a:off x="4490" y="3520"/>
              <a:ext cx="165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Rectangle 112"/>
            <p:cNvSpPr>
              <a:spLocks noChangeArrowheads="1"/>
            </p:cNvSpPr>
            <p:nvPr/>
          </p:nvSpPr>
          <p:spPr bwMode="auto">
            <a:xfrm>
              <a:off x="4490" y="3409"/>
              <a:ext cx="165" cy="29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2" name="Group 102"/>
          <p:cNvGrpSpPr>
            <a:grpSpLocks/>
          </p:cNvGrpSpPr>
          <p:nvPr/>
        </p:nvGrpSpPr>
        <p:grpSpPr bwMode="auto">
          <a:xfrm>
            <a:off x="1204392" y="3733800"/>
            <a:ext cx="546568" cy="720080"/>
            <a:chOff x="4379" y="3298"/>
            <a:chExt cx="610" cy="8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43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Rectangle 104"/>
            <p:cNvSpPr>
              <a:spLocks noChangeArrowheads="1"/>
            </p:cNvSpPr>
            <p:nvPr/>
          </p:nvSpPr>
          <p:spPr bwMode="auto">
            <a:xfrm>
              <a:off x="4490" y="3964"/>
              <a:ext cx="388" cy="28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Rectangle 105"/>
            <p:cNvSpPr>
              <a:spLocks noChangeArrowheads="1"/>
            </p:cNvSpPr>
            <p:nvPr/>
          </p:nvSpPr>
          <p:spPr bwMode="auto">
            <a:xfrm>
              <a:off x="4490" y="3854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106"/>
            <p:cNvSpPr>
              <a:spLocks/>
            </p:cNvSpPr>
            <p:nvPr/>
          </p:nvSpPr>
          <p:spPr bwMode="auto">
            <a:xfrm>
              <a:off x="4767" y="3338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108"/>
            <p:cNvSpPr>
              <a:spLocks/>
            </p:cNvSpPr>
            <p:nvPr/>
          </p:nvSpPr>
          <p:spPr bwMode="auto">
            <a:xfrm>
              <a:off x="4406" y="3327"/>
              <a:ext cx="555" cy="777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Rectangle 109"/>
            <p:cNvSpPr>
              <a:spLocks noChangeArrowheads="1"/>
            </p:cNvSpPr>
            <p:nvPr/>
          </p:nvSpPr>
          <p:spPr bwMode="auto">
            <a:xfrm>
              <a:off x="4490" y="3743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Rectangle 110"/>
            <p:cNvSpPr>
              <a:spLocks noChangeArrowheads="1"/>
            </p:cNvSpPr>
            <p:nvPr/>
          </p:nvSpPr>
          <p:spPr bwMode="auto">
            <a:xfrm>
              <a:off x="4490" y="3632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Rectangle 111"/>
            <p:cNvSpPr>
              <a:spLocks noChangeArrowheads="1"/>
            </p:cNvSpPr>
            <p:nvPr/>
          </p:nvSpPr>
          <p:spPr bwMode="auto">
            <a:xfrm>
              <a:off x="4490" y="3520"/>
              <a:ext cx="165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Rectangle 112"/>
            <p:cNvSpPr>
              <a:spLocks noChangeArrowheads="1"/>
            </p:cNvSpPr>
            <p:nvPr/>
          </p:nvSpPr>
          <p:spPr bwMode="auto">
            <a:xfrm>
              <a:off x="4490" y="3409"/>
              <a:ext cx="165" cy="29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5" name="Group 102"/>
          <p:cNvGrpSpPr>
            <a:grpSpLocks/>
          </p:cNvGrpSpPr>
          <p:nvPr/>
        </p:nvGrpSpPr>
        <p:grpSpPr bwMode="auto">
          <a:xfrm>
            <a:off x="1356792" y="3886200"/>
            <a:ext cx="546568" cy="720080"/>
            <a:chOff x="4379" y="3298"/>
            <a:chExt cx="610" cy="8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56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Rectangle 104"/>
            <p:cNvSpPr>
              <a:spLocks noChangeArrowheads="1"/>
            </p:cNvSpPr>
            <p:nvPr/>
          </p:nvSpPr>
          <p:spPr bwMode="auto">
            <a:xfrm>
              <a:off x="4490" y="3964"/>
              <a:ext cx="388" cy="28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Rectangle 105"/>
            <p:cNvSpPr>
              <a:spLocks noChangeArrowheads="1"/>
            </p:cNvSpPr>
            <p:nvPr/>
          </p:nvSpPr>
          <p:spPr bwMode="auto">
            <a:xfrm>
              <a:off x="4490" y="3854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106"/>
            <p:cNvSpPr>
              <a:spLocks/>
            </p:cNvSpPr>
            <p:nvPr/>
          </p:nvSpPr>
          <p:spPr bwMode="auto">
            <a:xfrm>
              <a:off x="4767" y="3338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108"/>
            <p:cNvSpPr>
              <a:spLocks/>
            </p:cNvSpPr>
            <p:nvPr/>
          </p:nvSpPr>
          <p:spPr bwMode="auto">
            <a:xfrm>
              <a:off x="4406" y="3327"/>
              <a:ext cx="555" cy="777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Rectangle 109"/>
            <p:cNvSpPr>
              <a:spLocks noChangeArrowheads="1"/>
            </p:cNvSpPr>
            <p:nvPr/>
          </p:nvSpPr>
          <p:spPr bwMode="auto">
            <a:xfrm>
              <a:off x="4490" y="3743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Rectangle 110"/>
            <p:cNvSpPr>
              <a:spLocks noChangeArrowheads="1"/>
            </p:cNvSpPr>
            <p:nvPr/>
          </p:nvSpPr>
          <p:spPr bwMode="auto">
            <a:xfrm>
              <a:off x="4490" y="3632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Rectangle 111"/>
            <p:cNvSpPr>
              <a:spLocks noChangeArrowheads="1"/>
            </p:cNvSpPr>
            <p:nvPr/>
          </p:nvSpPr>
          <p:spPr bwMode="auto">
            <a:xfrm>
              <a:off x="4490" y="3520"/>
              <a:ext cx="165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Rectangle 112"/>
            <p:cNvSpPr>
              <a:spLocks noChangeArrowheads="1"/>
            </p:cNvSpPr>
            <p:nvPr/>
          </p:nvSpPr>
          <p:spPr bwMode="auto">
            <a:xfrm>
              <a:off x="4490" y="3409"/>
              <a:ext cx="165" cy="29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2" name="Rounded Rectangle 421"/>
          <p:cNvSpPr/>
          <p:nvPr/>
        </p:nvSpPr>
        <p:spPr>
          <a:xfrm>
            <a:off x="2627784" y="2924944"/>
            <a:ext cx="1440160" cy="19442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23" name="Text Box 28"/>
          <p:cNvSpPr txBox="1">
            <a:spLocks noChangeArrowheads="1"/>
          </p:cNvSpPr>
          <p:nvPr/>
        </p:nvSpPr>
        <p:spPr bwMode="auto">
          <a:xfrm>
            <a:off x="2843808" y="2924944"/>
            <a:ext cx="1008112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2400" b="1" dirty="0" smtClean="0"/>
              <a:t>VJ</a:t>
            </a:r>
            <a:endParaRPr lang="en-US" sz="2400" b="1" dirty="0"/>
          </a:p>
        </p:txBody>
      </p:sp>
      <p:pic>
        <p:nvPicPr>
          <p:cNvPr id="46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068960"/>
            <a:ext cx="75736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9" name="Picture 124" descr="e-learning-p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3068960"/>
            <a:ext cx="917575" cy="711200"/>
          </a:xfrm>
          <a:prstGeom prst="rect">
            <a:avLst/>
          </a:prstGeom>
          <a:noFill/>
        </p:spPr>
      </p:pic>
      <p:pic>
        <p:nvPicPr>
          <p:cNvPr id="470" name="Picture 113" descr="MCj0310620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5095428"/>
            <a:ext cx="574675" cy="555625"/>
          </a:xfrm>
          <a:prstGeom prst="rect">
            <a:avLst/>
          </a:prstGeom>
          <a:noFill/>
        </p:spPr>
      </p:pic>
      <p:pic>
        <p:nvPicPr>
          <p:cNvPr id="471" name="Picture 117" descr="MCj0344023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876256" y="5096222"/>
            <a:ext cx="839788" cy="554038"/>
          </a:xfrm>
          <a:prstGeom prst="rect">
            <a:avLst/>
          </a:prstGeom>
          <a:noFill/>
          <a:ln/>
        </p:spPr>
      </p:pic>
      <p:pic>
        <p:nvPicPr>
          <p:cNvPr id="472" name="Picture 121" descr="&#10;Artroskopie zápěstí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7419" y="5012878"/>
            <a:ext cx="720725" cy="720725"/>
          </a:xfrm>
          <a:prstGeom prst="rect">
            <a:avLst/>
          </a:prstGeom>
          <a:noFill/>
        </p:spPr>
      </p:pic>
      <p:pic>
        <p:nvPicPr>
          <p:cNvPr id="478" name="Picture 115" descr="image_mam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376" y="5112097"/>
            <a:ext cx="641350" cy="522288"/>
          </a:xfrm>
          <a:prstGeom prst="rect">
            <a:avLst/>
          </a:prstGeom>
          <a:solidFill>
            <a:schemeClr val="accent2"/>
          </a:solidFill>
          <a:ln w="36576" cap="rnd" algn="ctr">
            <a:solidFill>
              <a:srgbClr val="808000"/>
            </a:solidFill>
            <a:miter lim="800000"/>
            <a:headEnd/>
            <a:tailEnd/>
          </a:ln>
          <a:effectLst/>
        </p:spPr>
      </p:pic>
      <p:cxnSp>
        <p:nvCxnSpPr>
          <p:cNvPr id="483" name="Straight Connector 482"/>
          <p:cNvCxnSpPr/>
          <p:nvPr/>
        </p:nvCxnSpPr>
        <p:spPr>
          <a:xfrm flipV="1">
            <a:off x="611560" y="4653136"/>
            <a:ext cx="7200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/>
          <p:cNvCxnSpPr/>
          <p:nvPr/>
        </p:nvCxnSpPr>
        <p:spPr>
          <a:xfrm flipV="1">
            <a:off x="1259632" y="4797152"/>
            <a:ext cx="792088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487"/>
          <p:cNvCxnSpPr/>
          <p:nvPr/>
        </p:nvCxnSpPr>
        <p:spPr>
          <a:xfrm flipV="1">
            <a:off x="4067944" y="4653136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/>
          <p:cNvCxnSpPr/>
          <p:nvPr/>
        </p:nvCxnSpPr>
        <p:spPr>
          <a:xfrm flipH="1" flipV="1">
            <a:off x="2627784" y="4725144"/>
            <a:ext cx="792088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ounded Rectangle 479"/>
          <p:cNvSpPr/>
          <p:nvPr/>
        </p:nvSpPr>
        <p:spPr>
          <a:xfrm>
            <a:off x="611560" y="5229200"/>
            <a:ext cx="683568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LO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81" name="Rounded Rectangle 480"/>
          <p:cNvSpPr/>
          <p:nvPr/>
        </p:nvSpPr>
        <p:spPr>
          <a:xfrm>
            <a:off x="3419872" y="5229200"/>
            <a:ext cx="683568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VJ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94" name="Straight Arrow Connector 493"/>
          <p:cNvCxnSpPr>
            <a:endCxn id="214" idx="0"/>
          </p:cNvCxnSpPr>
          <p:nvPr/>
        </p:nvCxnSpPr>
        <p:spPr>
          <a:xfrm>
            <a:off x="1403648" y="2420888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Arrow Connector 496"/>
          <p:cNvCxnSpPr>
            <a:endCxn id="422" idx="0"/>
          </p:cNvCxnSpPr>
          <p:nvPr/>
        </p:nvCxnSpPr>
        <p:spPr>
          <a:xfrm>
            <a:off x="3347864" y="2420888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Arrow Connector 500"/>
          <p:cNvCxnSpPr>
            <a:endCxn id="476" idx="1"/>
          </p:cNvCxnSpPr>
          <p:nvPr/>
        </p:nvCxnSpPr>
        <p:spPr>
          <a:xfrm rot="5400000" flipH="1" flipV="1">
            <a:off x="3743908" y="3969060"/>
            <a:ext cx="1656184" cy="576064"/>
          </a:xfrm>
          <a:prstGeom prst="bentConnector2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Arrow Connector 503"/>
          <p:cNvCxnSpPr>
            <a:stCxn id="481" idx="2"/>
          </p:cNvCxnSpPr>
          <p:nvPr/>
        </p:nvCxnSpPr>
        <p:spPr>
          <a:xfrm rot="16200000" flipH="1">
            <a:off x="5859016" y="3707904"/>
            <a:ext cx="360040" cy="4554760"/>
          </a:xfrm>
          <a:prstGeom prst="bentConnector2">
            <a:avLst/>
          </a:prstGeom>
          <a:ln w="571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Arrow Connector 511"/>
          <p:cNvCxnSpPr/>
          <p:nvPr/>
        </p:nvCxnSpPr>
        <p:spPr>
          <a:xfrm flipV="1">
            <a:off x="5436096" y="5805264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Arrow Connector 512"/>
          <p:cNvCxnSpPr/>
          <p:nvPr/>
        </p:nvCxnSpPr>
        <p:spPr>
          <a:xfrm flipV="1">
            <a:off x="6444208" y="5805264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Straight Arrow Connector 513"/>
          <p:cNvCxnSpPr/>
          <p:nvPr/>
        </p:nvCxnSpPr>
        <p:spPr>
          <a:xfrm flipV="1">
            <a:off x="7308304" y="5805264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Arrow Connector 514"/>
          <p:cNvCxnSpPr/>
          <p:nvPr/>
        </p:nvCxnSpPr>
        <p:spPr>
          <a:xfrm flipV="1">
            <a:off x="8316416" y="5805264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Arrow Connector 519"/>
          <p:cNvCxnSpPr>
            <a:stCxn id="477" idx="0"/>
            <a:endCxn id="476" idx="2"/>
          </p:cNvCxnSpPr>
          <p:nvPr/>
        </p:nvCxnSpPr>
        <p:spPr>
          <a:xfrm flipV="1">
            <a:off x="6876256" y="3861048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ounded Rectangle 180"/>
          <p:cNvSpPr/>
          <p:nvPr/>
        </p:nvSpPr>
        <p:spPr>
          <a:xfrm>
            <a:off x="1403648" y="5301208"/>
            <a:ext cx="1944216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Databáze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Informační systém</a:t>
            </a:r>
          </a:p>
        </p:txBody>
      </p:sp>
      <p:sp>
        <p:nvSpPr>
          <p:cNvPr id="527" name="Rounded Rectangle 526"/>
          <p:cNvSpPr/>
          <p:nvPr/>
        </p:nvSpPr>
        <p:spPr>
          <a:xfrm>
            <a:off x="6876256" y="2060848"/>
            <a:ext cx="151216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Kategorizace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528" name="Straight Arrow Connector 500"/>
          <p:cNvCxnSpPr>
            <a:stCxn id="214" idx="3"/>
            <a:endCxn id="422" idx="1"/>
          </p:cNvCxnSpPr>
          <p:nvPr/>
        </p:nvCxnSpPr>
        <p:spPr>
          <a:xfrm>
            <a:off x="2123728" y="3897052"/>
            <a:ext cx="504056" cy="0"/>
          </a:xfrm>
          <a:prstGeom prst="straightConnector1">
            <a:avLst/>
          </a:prstGeom>
          <a:ln w="57150"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2" name="Group 102"/>
          <p:cNvGrpSpPr>
            <a:grpSpLocks/>
          </p:cNvGrpSpPr>
          <p:nvPr/>
        </p:nvGrpSpPr>
        <p:grpSpPr bwMode="auto">
          <a:xfrm>
            <a:off x="2771800" y="3429000"/>
            <a:ext cx="360040" cy="432048"/>
            <a:chOff x="4379" y="3298"/>
            <a:chExt cx="610" cy="8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33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Rectangle 104"/>
            <p:cNvSpPr>
              <a:spLocks noChangeArrowheads="1"/>
            </p:cNvSpPr>
            <p:nvPr/>
          </p:nvSpPr>
          <p:spPr bwMode="auto">
            <a:xfrm>
              <a:off x="4490" y="3964"/>
              <a:ext cx="388" cy="28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Rectangle 105"/>
            <p:cNvSpPr>
              <a:spLocks noChangeArrowheads="1"/>
            </p:cNvSpPr>
            <p:nvPr/>
          </p:nvSpPr>
          <p:spPr bwMode="auto">
            <a:xfrm>
              <a:off x="4490" y="3854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Freeform 106"/>
            <p:cNvSpPr>
              <a:spLocks/>
            </p:cNvSpPr>
            <p:nvPr/>
          </p:nvSpPr>
          <p:spPr bwMode="auto">
            <a:xfrm>
              <a:off x="4767" y="3338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Freeform 108"/>
            <p:cNvSpPr>
              <a:spLocks/>
            </p:cNvSpPr>
            <p:nvPr/>
          </p:nvSpPr>
          <p:spPr bwMode="auto">
            <a:xfrm>
              <a:off x="4406" y="3327"/>
              <a:ext cx="555" cy="777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Rectangle 109"/>
            <p:cNvSpPr>
              <a:spLocks noChangeArrowheads="1"/>
            </p:cNvSpPr>
            <p:nvPr/>
          </p:nvSpPr>
          <p:spPr bwMode="auto">
            <a:xfrm>
              <a:off x="4490" y="3743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Rectangle 110"/>
            <p:cNvSpPr>
              <a:spLocks noChangeArrowheads="1"/>
            </p:cNvSpPr>
            <p:nvPr/>
          </p:nvSpPr>
          <p:spPr bwMode="auto">
            <a:xfrm>
              <a:off x="4490" y="3632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Rectangle 111"/>
            <p:cNvSpPr>
              <a:spLocks noChangeArrowheads="1"/>
            </p:cNvSpPr>
            <p:nvPr/>
          </p:nvSpPr>
          <p:spPr bwMode="auto">
            <a:xfrm>
              <a:off x="4490" y="3520"/>
              <a:ext cx="165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Rectangle 112"/>
            <p:cNvSpPr>
              <a:spLocks noChangeArrowheads="1"/>
            </p:cNvSpPr>
            <p:nvPr/>
          </p:nvSpPr>
          <p:spPr bwMode="auto">
            <a:xfrm>
              <a:off x="4490" y="3409"/>
              <a:ext cx="165" cy="29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" name="Group 102"/>
          <p:cNvGrpSpPr>
            <a:grpSpLocks/>
          </p:cNvGrpSpPr>
          <p:nvPr/>
        </p:nvGrpSpPr>
        <p:grpSpPr bwMode="auto">
          <a:xfrm>
            <a:off x="3635896" y="3429000"/>
            <a:ext cx="360040" cy="432048"/>
            <a:chOff x="4379" y="3298"/>
            <a:chExt cx="610" cy="8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44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Rectangle 104"/>
            <p:cNvSpPr>
              <a:spLocks noChangeArrowheads="1"/>
            </p:cNvSpPr>
            <p:nvPr/>
          </p:nvSpPr>
          <p:spPr bwMode="auto">
            <a:xfrm>
              <a:off x="4490" y="3964"/>
              <a:ext cx="388" cy="28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Rectangle 105"/>
            <p:cNvSpPr>
              <a:spLocks noChangeArrowheads="1"/>
            </p:cNvSpPr>
            <p:nvPr/>
          </p:nvSpPr>
          <p:spPr bwMode="auto">
            <a:xfrm>
              <a:off x="4490" y="3854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Freeform 106"/>
            <p:cNvSpPr>
              <a:spLocks/>
            </p:cNvSpPr>
            <p:nvPr/>
          </p:nvSpPr>
          <p:spPr bwMode="auto">
            <a:xfrm>
              <a:off x="4767" y="3338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Freeform 108"/>
            <p:cNvSpPr>
              <a:spLocks/>
            </p:cNvSpPr>
            <p:nvPr/>
          </p:nvSpPr>
          <p:spPr bwMode="auto">
            <a:xfrm>
              <a:off x="4406" y="3327"/>
              <a:ext cx="555" cy="777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Rectangle 109"/>
            <p:cNvSpPr>
              <a:spLocks noChangeArrowheads="1"/>
            </p:cNvSpPr>
            <p:nvPr/>
          </p:nvSpPr>
          <p:spPr bwMode="auto">
            <a:xfrm>
              <a:off x="4490" y="3743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Rectangle 110"/>
            <p:cNvSpPr>
              <a:spLocks noChangeArrowheads="1"/>
            </p:cNvSpPr>
            <p:nvPr/>
          </p:nvSpPr>
          <p:spPr bwMode="auto">
            <a:xfrm>
              <a:off x="4490" y="3632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Rectangle 111"/>
            <p:cNvSpPr>
              <a:spLocks noChangeArrowheads="1"/>
            </p:cNvSpPr>
            <p:nvPr/>
          </p:nvSpPr>
          <p:spPr bwMode="auto">
            <a:xfrm>
              <a:off x="4490" y="3520"/>
              <a:ext cx="165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Rectangle 112"/>
            <p:cNvSpPr>
              <a:spLocks noChangeArrowheads="1"/>
            </p:cNvSpPr>
            <p:nvPr/>
          </p:nvSpPr>
          <p:spPr bwMode="auto">
            <a:xfrm>
              <a:off x="4490" y="3409"/>
              <a:ext cx="165" cy="29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4" name="Group 102"/>
          <p:cNvGrpSpPr>
            <a:grpSpLocks/>
          </p:cNvGrpSpPr>
          <p:nvPr/>
        </p:nvGrpSpPr>
        <p:grpSpPr bwMode="auto">
          <a:xfrm>
            <a:off x="2771800" y="4293096"/>
            <a:ext cx="360040" cy="432048"/>
            <a:chOff x="4379" y="3298"/>
            <a:chExt cx="610" cy="8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55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Rectangle 104"/>
            <p:cNvSpPr>
              <a:spLocks noChangeArrowheads="1"/>
            </p:cNvSpPr>
            <p:nvPr/>
          </p:nvSpPr>
          <p:spPr bwMode="auto">
            <a:xfrm>
              <a:off x="4490" y="3964"/>
              <a:ext cx="388" cy="28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Rectangle 105"/>
            <p:cNvSpPr>
              <a:spLocks noChangeArrowheads="1"/>
            </p:cNvSpPr>
            <p:nvPr/>
          </p:nvSpPr>
          <p:spPr bwMode="auto">
            <a:xfrm>
              <a:off x="4490" y="3854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Freeform 106"/>
            <p:cNvSpPr>
              <a:spLocks/>
            </p:cNvSpPr>
            <p:nvPr/>
          </p:nvSpPr>
          <p:spPr bwMode="auto">
            <a:xfrm>
              <a:off x="4767" y="3338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Freeform 108"/>
            <p:cNvSpPr>
              <a:spLocks/>
            </p:cNvSpPr>
            <p:nvPr/>
          </p:nvSpPr>
          <p:spPr bwMode="auto">
            <a:xfrm>
              <a:off x="4406" y="3327"/>
              <a:ext cx="555" cy="777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Rectangle 109"/>
            <p:cNvSpPr>
              <a:spLocks noChangeArrowheads="1"/>
            </p:cNvSpPr>
            <p:nvPr/>
          </p:nvSpPr>
          <p:spPr bwMode="auto">
            <a:xfrm>
              <a:off x="4490" y="3743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Rectangle 110"/>
            <p:cNvSpPr>
              <a:spLocks noChangeArrowheads="1"/>
            </p:cNvSpPr>
            <p:nvPr/>
          </p:nvSpPr>
          <p:spPr bwMode="auto">
            <a:xfrm>
              <a:off x="4490" y="3632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Rectangle 111"/>
            <p:cNvSpPr>
              <a:spLocks noChangeArrowheads="1"/>
            </p:cNvSpPr>
            <p:nvPr/>
          </p:nvSpPr>
          <p:spPr bwMode="auto">
            <a:xfrm>
              <a:off x="4490" y="3520"/>
              <a:ext cx="165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Rectangle 112"/>
            <p:cNvSpPr>
              <a:spLocks noChangeArrowheads="1"/>
            </p:cNvSpPr>
            <p:nvPr/>
          </p:nvSpPr>
          <p:spPr bwMode="auto">
            <a:xfrm>
              <a:off x="4490" y="3409"/>
              <a:ext cx="165" cy="29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5" name="Group 102"/>
          <p:cNvGrpSpPr>
            <a:grpSpLocks/>
          </p:cNvGrpSpPr>
          <p:nvPr/>
        </p:nvGrpSpPr>
        <p:grpSpPr bwMode="auto">
          <a:xfrm>
            <a:off x="3563888" y="4293096"/>
            <a:ext cx="360040" cy="432048"/>
            <a:chOff x="4379" y="3298"/>
            <a:chExt cx="610" cy="8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66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Rectangle 104"/>
            <p:cNvSpPr>
              <a:spLocks noChangeArrowheads="1"/>
            </p:cNvSpPr>
            <p:nvPr/>
          </p:nvSpPr>
          <p:spPr bwMode="auto">
            <a:xfrm>
              <a:off x="4490" y="3964"/>
              <a:ext cx="388" cy="28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Rectangle 105"/>
            <p:cNvSpPr>
              <a:spLocks noChangeArrowheads="1"/>
            </p:cNvSpPr>
            <p:nvPr/>
          </p:nvSpPr>
          <p:spPr bwMode="auto">
            <a:xfrm>
              <a:off x="4490" y="3854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106"/>
            <p:cNvSpPr>
              <a:spLocks/>
            </p:cNvSpPr>
            <p:nvPr/>
          </p:nvSpPr>
          <p:spPr bwMode="auto">
            <a:xfrm>
              <a:off x="4767" y="3338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Freeform 108"/>
            <p:cNvSpPr>
              <a:spLocks/>
            </p:cNvSpPr>
            <p:nvPr/>
          </p:nvSpPr>
          <p:spPr bwMode="auto">
            <a:xfrm>
              <a:off x="4406" y="3327"/>
              <a:ext cx="555" cy="777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Rectangle 109"/>
            <p:cNvSpPr>
              <a:spLocks noChangeArrowheads="1"/>
            </p:cNvSpPr>
            <p:nvPr/>
          </p:nvSpPr>
          <p:spPr bwMode="auto">
            <a:xfrm>
              <a:off x="4490" y="3743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Rectangle 110"/>
            <p:cNvSpPr>
              <a:spLocks noChangeArrowheads="1"/>
            </p:cNvSpPr>
            <p:nvPr/>
          </p:nvSpPr>
          <p:spPr bwMode="auto">
            <a:xfrm>
              <a:off x="4490" y="3632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Rectangle 111"/>
            <p:cNvSpPr>
              <a:spLocks noChangeArrowheads="1"/>
            </p:cNvSpPr>
            <p:nvPr/>
          </p:nvSpPr>
          <p:spPr bwMode="auto">
            <a:xfrm>
              <a:off x="4490" y="3520"/>
              <a:ext cx="165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Rectangle 112"/>
            <p:cNvSpPr>
              <a:spLocks noChangeArrowheads="1"/>
            </p:cNvSpPr>
            <p:nvPr/>
          </p:nvSpPr>
          <p:spPr bwMode="auto">
            <a:xfrm>
              <a:off x="4490" y="3409"/>
              <a:ext cx="165" cy="29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77" name="Straight Connector 576"/>
          <p:cNvCxnSpPr>
            <a:stCxn id="571" idx="4"/>
            <a:endCxn id="431" idx="2"/>
          </p:cNvCxnSpPr>
          <p:nvPr/>
        </p:nvCxnSpPr>
        <p:spPr>
          <a:xfrm flipH="1" flipV="1">
            <a:off x="3383868" y="3961842"/>
            <a:ext cx="196511" cy="347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flipV="1">
            <a:off x="2915816" y="3861048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/>
          <p:nvPr/>
        </p:nvCxnSpPr>
        <p:spPr>
          <a:xfrm>
            <a:off x="3131840" y="4509120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Connector 585"/>
          <p:cNvCxnSpPr>
            <a:endCxn id="431" idx="2"/>
          </p:cNvCxnSpPr>
          <p:nvPr/>
        </p:nvCxnSpPr>
        <p:spPr>
          <a:xfrm>
            <a:off x="3131840" y="3645024"/>
            <a:ext cx="252028" cy="316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/>
          <p:cNvCxnSpPr>
            <a:stCxn id="431" idx="2"/>
          </p:cNvCxnSpPr>
          <p:nvPr/>
        </p:nvCxnSpPr>
        <p:spPr>
          <a:xfrm flipV="1">
            <a:off x="3383868" y="3573016"/>
            <a:ext cx="252028" cy="388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4" name="Group 102"/>
          <p:cNvGrpSpPr>
            <a:grpSpLocks/>
          </p:cNvGrpSpPr>
          <p:nvPr/>
        </p:nvGrpSpPr>
        <p:grpSpPr bwMode="auto">
          <a:xfrm>
            <a:off x="3203848" y="3717032"/>
            <a:ext cx="360040" cy="432048"/>
            <a:chOff x="4379" y="3298"/>
            <a:chExt cx="610" cy="83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25" name="Freeform 103"/>
            <p:cNvSpPr>
              <a:spLocks noEditPoints="1"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111" y="694"/>
                </a:cxn>
                <a:cxn ang="0">
                  <a:pos x="111" y="666"/>
                </a:cxn>
                <a:cxn ang="0">
                  <a:pos x="499" y="666"/>
                </a:cxn>
                <a:cxn ang="0">
                  <a:pos x="499" y="694"/>
                </a:cxn>
                <a:cxn ang="0">
                  <a:pos x="111" y="694"/>
                </a:cxn>
                <a:cxn ang="0">
                  <a:pos x="111" y="583"/>
                </a:cxn>
                <a:cxn ang="0">
                  <a:pos x="111" y="556"/>
                </a:cxn>
                <a:cxn ang="0">
                  <a:pos x="499" y="556"/>
                </a:cxn>
                <a:cxn ang="0">
                  <a:pos x="499" y="583"/>
                </a:cxn>
                <a:cxn ang="0">
                  <a:pos x="111" y="583"/>
                </a:cxn>
                <a:cxn ang="0">
                  <a:pos x="388" y="40"/>
                </a:cxn>
                <a:cxn ang="0">
                  <a:pos x="388" y="222"/>
                </a:cxn>
                <a:cxn ang="0">
                  <a:pos x="572" y="222"/>
                </a:cxn>
                <a:cxn ang="0">
                  <a:pos x="388" y="40"/>
                </a:cxn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  <a:cxn ang="0">
                  <a:pos x="361" y="249"/>
                </a:cxn>
                <a:cxn ang="0">
                  <a:pos x="361" y="29"/>
                </a:cxn>
                <a:cxn ang="0">
                  <a:pos x="27" y="29"/>
                </a:cxn>
                <a:cxn ang="0">
                  <a:pos x="27" y="806"/>
                </a:cxn>
                <a:cxn ang="0">
                  <a:pos x="582" y="806"/>
                </a:cxn>
                <a:cxn ang="0">
                  <a:pos x="582" y="249"/>
                </a:cxn>
                <a:cxn ang="0">
                  <a:pos x="361" y="249"/>
                </a:cxn>
                <a:cxn ang="0">
                  <a:pos x="111" y="472"/>
                </a:cxn>
                <a:cxn ang="0">
                  <a:pos x="111" y="445"/>
                </a:cxn>
                <a:cxn ang="0">
                  <a:pos x="499" y="445"/>
                </a:cxn>
                <a:cxn ang="0">
                  <a:pos x="499" y="472"/>
                </a:cxn>
                <a:cxn ang="0">
                  <a:pos x="111" y="472"/>
                </a:cxn>
                <a:cxn ang="0">
                  <a:pos x="111" y="361"/>
                </a:cxn>
                <a:cxn ang="0">
                  <a:pos x="111" y="334"/>
                </a:cxn>
                <a:cxn ang="0">
                  <a:pos x="499" y="334"/>
                </a:cxn>
                <a:cxn ang="0">
                  <a:pos x="499" y="361"/>
                </a:cxn>
                <a:cxn ang="0">
                  <a:pos x="111" y="361"/>
                </a:cxn>
                <a:cxn ang="0">
                  <a:pos x="111" y="249"/>
                </a:cxn>
                <a:cxn ang="0">
                  <a:pos x="111" y="222"/>
                </a:cxn>
                <a:cxn ang="0">
                  <a:pos x="276" y="222"/>
                </a:cxn>
                <a:cxn ang="0">
                  <a:pos x="276" y="249"/>
                </a:cxn>
                <a:cxn ang="0">
                  <a:pos x="111" y="249"/>
                </a:cxn>
                <a:cxn ang="0">
                  <a:pos x="111" y="140"/>
                </a:cxn>
                <a:cxn ang="0">
                  <a:pos x="111" y="111"/>
                </a:cxn>
                <a:cxn ang="0">
                  <a:pos x="276" y="111"/>
                </a:cxn>
                <a:cxn ang="0">
                  <a:pos x="276" y="140"/>
                </a:cxn>
                <a:cxn ang="0">
                  <a:pos x="111" y="140"/>
                </a:cxn>
              </a:cxnLst>
              <a:rect l="0" t="0" r="r" b="b"/>
              <a:pathLst>
                <a:path w="610" h="833">
                  <a:moveTo>
                    <a:pt x="111" y="694"/>
                  </a:moveTo>
                  <a:lnTo>
                    <a:pt x="111" y="666"/>
                  </a:lnTo>
                  <a:lnTo>
                    <a:pt x="499" y="666"/>
                  </a:lnTo>
                  <a:lnTo>
                    <a:pt x="499" y="694"/>
                  </a:lnTo>
                  <a:lnTo>
                    <a:pt x="111" y="694"/>
                  </a:lnTo>
                  <a:close/>
                  <a:moveTo>
                    <a:pt x="111" y="583"/>
                  </a:moveTo>
                  <a:lnTo>
                    <a:pt x="111" y="556"/>
                  </a:lnTo>
                  <a:lnTo>
                    <a:pt x="499" y="556"/>
                  </a:lnTo>
                  <a:lnTo>
                    <a:pt x="499" y="583"/>
                  </a:lnTo>
                  <a:lnTo>
                    <a:pt x="111" y="583"/>
                  </a:lnTo>
                  <a:close/>
                  <a:moveTo>
                    <a:pt x="388" y="40"/>
                  </a:moveTo>
                  <a:lnTo>
                    <a:pt x="388" y="222"/>
                  </a:lnTo>
                  <a:lnTo>
                    <a:pt x="572" y="222"/>
                  </a:lnTo>
                  <a:lnTo>
                    <a:pt x="388" y="40"/>
                  </a:lnTo>
                  <a:close/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  <a:moveTo>
                    <a:pt x="361" y="249"/>
                  </a:moveTo>
                  <a:lnTo>
                    <a:pt x="361" y="29"/>
                  </a:lnTo>
                  <a:lnTo>
                    <a:pt x="27" y="29"/>
                  </a:lnTo>
                  <a:lnTo>
                    <a:pt x="27" y="806"/>
                  </a:lnTo>
                  <a:lnTo>
                    <a:pt x="582" y="806"/>
                  </a:lnTo>
                  <a:lnTo>
                    <a:pt x="582" y="249"/>
                  </a:lnTo>
                  <a:lnTo>
                    <a:pt x="361" y="249"/>
                  </a:lnTo>
                  <a:close/>
                  <a:moveTo>
                    <a:pt x="111" y="472"/>
                  </a:moveTo>
                  <a:lnTo>
                    <a:pt x="111" y="445"/>
                  </a:lnTo>
                  <a:lnTo>
                    <a:pt x="499" y="445"/>
                  </a:lnTo>
                  <a:lnTo>
                    <a:pt x="499" y="472"/>
                  </a:lnTo>
                  <a:lnTo>
                    <a:pt x="111" y="472"/>
                  </a:lnTo>
                  <a:close/>
                  <a:moveTo>
                    <a:pt x="111" y="361"/>
                  </a:moveTo>
                  <a:lnTo>
                    <a:pt x="111" y="334"/>
                  </a:lnTo>
                  <a:lnTo>
                    <a:pt x="499" y="334"/>
                  </a:lnTo>
                  <a:lnTo>
                    <a:pt x="499" y="361"/>
                  </a:lnTo>
                  <a:lnTo>
                    <a:pt x="111" y="361"/>
                  </a:lnTo>
                  <a:close/>
                  <a:moveTo>
                    <a:pt x="111" y="249"/>
                  </a:moveTo>
                  <a:lnTo>
                    <a:pt x="111" y="222"/>
                  </a:lnTo>
                  <a:lnTo>
                    <a:pt x="276" y="222"/>
                  </a:lnTo>
                  <a:lnTo>
                    <a:pt x="276" y="249"/>
                  </a:lnTo>
                  <a:lnTo>
                    <a:pt x="111" y="249"/>
                  </a:lnTo>
                  <a:close/>
                  <a:moveTo>
                    <a:pt x="111" y="140"/>
                  </a:moveTo>
                  <a:lnTo>
                    <a:pt x="111" y="111"/>
                  </a:lnTo>
                  <a:lnTo>
                    <a:pt x="276" y="111"/>
                  </a:lnTo>
                  <a:lnTo>
                    <a:pt x="276" y="140"/>
                  </a:lnTo>
                  <a:lnTo>
                    <a:pt x="111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Rectangle 104"/>
            <p:cNvSpPr>
              <a:spLocks noChangeArrowheads="1"/>
            </p:cNvSpPr>
            <p:nvPr/>
          </p:nvSpPr>
          <p:spPr bwMode="auto">
            <a:xfrm>
              <a:off x="4490" y="3964"/>
              <a:ext cx="388" cy="28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Rectangle 105"/>
            <p:cNvSpPr>
              <a:spLocks noChangeArrowheads="1"/>
            </p:cNvSpPr>
            <p:nvPr/>
          </p:nvSpPr>
          <p:spPr bwMode="auto">
            <a:xfrm>
              <a:off x="4490" y="3854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106"/>
            <p:cNvSpPr>
              <a:spLocks/>
            </p:cNvSpPr>
            <p:nvPr/>
          </p:nvSpPr>
          <p:spPr bwMode="auto">
            <a:xfrm>
              <a:off x="4767" y="3338"/>
              <a:ext cx="184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184" y="182"/>
                </a:cxn>
                <a:cxn ang="0">
                  <a:pos x="0" y="0"/>
                </a:cxn>
              </a:cxnLst>
              <a:rect l="0" t="0" r="r" b="b"/>
              <a:pathLst>
                <a:path w="184" h="182">
                  <a:moveTo>
                    <a:pt x="0" y="0"/>
                  </a:moveTo>
                  <a:lnTo>
                    <a:pt x="0" y="182"/>
                  </a:lnTo>
                  <a:lnTo>
                    <a:pt x="184" y="1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107"/>
            <p:cNvSpPr>
              <a:spLocks/>
            </p:cNvSpPr>
            <p:nvPr/>
          </p:nvSpPr>
          <p:spPr bwMode="auto">
            <a:xfrm>
              <a:off x="4379" y="3298"/>
              <a:ext cx="610" cy="833"/>
            </a:xfrm>
            <a:custGeom>
              <a:avLst/>
              <a:gdLst/>
              <a:ahLst/>
              <a:cxnLst>
                <a:cxn ang="0">
                  <a:pos x="610" y="222"/>
                </a:cxn>
                <a:cxn ang="0">
                  <a:pos x="610" y="833"/>
                </a:cxn>
                <a:cxn ang="0">
                  <a:pos x="0" y="833"/>
                </a:cxn>
                <a:cxn ang="0">
                  <a:pos x="0" y="0"/>
                </a:cxn>
                <a:cxn ang="0">
                  <a:pos x="388" y="0"/>
                </a:cxn>
                <a:cxn ang="0">
                  <a:pos x="610" y="222"/>
                </a:cxn>
              </a:cxnLst>
              <a:rect l="0" t="0" r="r" b="b"/>
              <a:pathLst>
                <a:path w="610" h="833">
                  <a:moveTo>
                    <a:pt x="610" y="222"/>
                  </a:moveTo>
                  <a:lnTo>
                    <a:pt x="610" y="833"/>
                  </a:lnTo>
                  <a:lnTo>
                    <a:pt x="0" y="833"/>
                  </a:lnTo>
                  <a:lnTo>
                    <a:pt x="0" y="0"/>
                  </a:lnTo>
                  <a:lnTo>
                    <a:pt x="388" y="0"/>
                  </a:lnTo>
                  <a:lnTo>
                    <a:pt x="610" y="222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108"/>
            <p:cNvSpPr>
              <a:spLocks/>
            </p:cNvSpPr>
            <p:nvPr/>
          </p:nvSpPr>
          <p:spPr bwMode="auto">
            <a:xfrm>
              <a:off x="4406" y="3327"/>
              <a:ext cx="555" cy="777"/>
            </a:xfrm>
            <a:custGeom>
              <a:avLst/>
              <a:gdLst/>
              <a:ahLst/>
              <a:cxnLst>
                <a:cxn ang="0">
                  <a:pos x="334" y="220"/>
                </a:cxn>
                <a:cxn ang="0">
                  <a:pos x="334" y="0"/>
                </a:cxn>
                <a:cxn ang="0">
                  <a:pos x="0" y="0"/>
                </a:cxn>
                <a:cxn ang="0">
                  <a:pos x="0" y="777"/>
                </a:cxn>
                <a:cxn ang="0">
                  <a:pos x="555" y="777"/>
                </a:cxn>
                <a:cxn ang="0">
                  <a:pos x="555" y="220"/>
                </a:cxn>
                <a:cxn ang="0">
                  <a:pos x="334" y="220"/>
                </a:cxn>
              </a:cxnLst>
              <a:rect l="0" t="0" r="r" b="b"/>
              <a:pathLst>
                <a:path w="555" h="777">
                  <a:moveTo>
                    <a:pt x="334" y="220"/>
                  </a:moveTo>
                  <a:lnTo>
                    <a:pt x="334" y="0"/>
                  </a:lnTo>
                  <a:lnTo>
                    <a:pt x="0" y="0"/>
                  </a:lnTo>
                  <a:lnTo>
                    <a:pt x="0" y="777"/>
                  </a:lnTo>
                  <a:lnTo>
                    <a:pt x="555" y="777"/>
                  </a:lnTo>
                  <a:lnTo>
                    <a:pt x="555" y="220"/>
                  </a:lnTo>
                  <a:lnTo>
                    <a:pt x="334" y="220"/>
                  </a:lnTo>
                  <a:close/>
                </a:path>
              </a:pathLst>
            </a:custGeom>
            <a:grp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Rectangle 109"/>
            <p:cNvSpPr>
              <a:spLocks noChangeArrowheads="1"/>
            </p:cNvSpPr>
            <p:nvPr/>
          </p:nvSpPr>
          <p:spPr bwMode="auto">
            <a:xfrm>
              <a:off x="4490" y="3743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Rectangle 110"/>
            <p:cNvSpPr>
              <a:spLocks noChangeArrowheads="1"/>
            </p:cNvSpPr>
            <p:nvPr/>
          </p:nvSpPr>
          <p:spPr bwMode="auto">
            <a:xfrm>
              <a:off x="4490" y="3632"/>
              <a:ext cx="388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Rectangle 111"/>
            <p:cNvSpPr>
              <a:spLocks noChangeArrowheads="1"/>
            </p:cNvSpPr>
            <p:nvPr/>
          </p:nvSpPr>
          <p:spPr bwMode="auto">
            <a:xfrm>
              <a:off x="4490" y="3520"/>
              <a:ext cx="165" cy="27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Rectangle 112"/>
            <p:cNvSpPr>
              <a:spLocks noChangeArrowheads="1"/>
            </p:cNvSpPr>
            <p:nvPr/>
          </p:nvSpPr>
          <p:spPr bwMode="auto">
            <a:xfrm>
              <a:off x="4490" y="3409"/>
              <a:ext cx="165" cy="29"/>
            </a:xfrm>
            <a:prstGeom prst="rect">
              <a:avLst/>
            </a:prstGeom>
            <a:grp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3" name="TextBox 592"/>
          <p:cNvSpPr txBox="1"/>
          <p:nvPr/>
        </p:nvSpPr>
        <p:spPr>
          <a:xfrm>
            <a:off x="971600" y="404664"/>
            <a:ext cx="2899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Faktické výstupy</a:t>
            </a:r>
            <a:endParaRPr lang="cs-CZ" sz="3200" dirty="0"/>
          </a:p>
        </p:txBody>
      </p:sp>
      <p:sp>
        <p:nvSpPr>
          <p:cNvPr id="594" name="TextBox 593"/>
          <p:cNvSpPr txBox="1"/>
          <p:nvPr/>
        </p:nvSpPr>
        <p:spPr>
          <a:xfrm>
            <a:off x="5148064" y="404664"/>
            <a:ext cx="3569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Dlouhodobé přínosy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583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3401</TotalTime>
  <Words>885</Words>
  <Application>Microsoft Office PowerPoint</Application>
  <PresentationFormat>Předvádění na obrazovce (4:3)</PresentationFormat>
  <Paragraphs>226</Paragraphs>
  <Slides>18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Optimed – zkušenosti z praxe Julie Bienertová-Vašků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schéma OPTIMED:  výstupy z učení -&gt; VJ -&gt; Archiv</vt:lpstr>
      <vt:lpstr>Prezentace aplikace PowerPoint</vt:lpstr>
      <vt:lpstr>Užitečnost LO a LU</vt:lpstr>
      <vt:lpstr>Možné domény použití Optimed</vt:lpstr>
      <vt:lpstr>Repozitář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komenda</dc:creator>
  <cp:lastModifiedBy>Kajolina</cp:lastModifiedBy>
  <cp:revision>305</cp:revision>
  <dcterms:modified xsi:type="dcterms:W3CDTF">2016-04-20T04:45:54Z</dcterms:modified>
</cp:coreProperties>
</file>