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4"/>
  </p:sldMasterIdLst>
  <p:notesMasterIdLst>
    <p:notesMasterId r:id="rId15"/>
  </p:notesMasterIdLst>
  <p:sldIdLst>
    <p:sldId id="486" r:id="rId5"/>
    <p:sldId id="510" r:id="rId6"/>
    <p:sldId id="511" r:id="rId7"/>
    <p:sldId id="508" r:id="rId8"/>
    <p:sldId id="512" r:id="rId9"/>
    <p:sldId id="273" r:id="rId10"/>
    <p:sldId id="503" r:id="rId11"/>
    <p:sldId id="504" r:id="rId12"/>
    <p:sldId id="505" r:id="rId13"/>
    <p:sldId id="506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2"/>
    <a:srgbClr val="0294EC"/>
    <a:srgbClr val="4FC0FF"/>
    <a:srgbClr val="0294EB"/>
    <a:srgbClr val="0083CC"/>
    <a:srgbClr val="4F5D73"/>
    <a:srgbClr val="028DE1"/>
    <a:srgbClr val="8393B1"/>
    <a:srgbClr val="08A2D8"/>
    <a:srgbClr val="869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DE7A2-495E-48DA-8C07-75F3E93955DC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B0C56FC3-0605-4DAB-963B-4D3252056F6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sz="1050" dirty="0"/>
        </a:p>
      </dgm:t>
    </dgm:pt>
    <dgm:pt modelId="{891C52C6-39CD-426C-A69E-DC6FC4BAAAF9}" type="parTrans" cxnId="{5DCE5B71-FC87-4737-B9B1-6389E0B5A18D}">
      <dgm:prSet/>
      <dgm:spPr/>
      <dgm:t>
        <a:bodyPr/>
        <a:lstStyle/>
        <a:p>
          <a:endParaRPr lang="cs-CZ"/>
        </a:p>
      </dgm:t>
    </dgm:pt>
    <dgm:pt modelId="{BC53A632-75B2-49B0-A017-99C0340E792F}" type="sibTrans" cxnId="{5DCE5B71-FC87-4737-B9B1-6389E0B5A18D}">
      <dgm:prSet/>
      <dgm:spPr/>
      <dgm:t>
        <a:bodyPr/>
        <a:lstStyle/>
        <a:p>
          <a:endParaRPr lang="cs-CZ"/>
        </a:p>
      </dgm:t>
    </dgm:pt>
    <dgm:pt modelId="{865308D3-0645-448D-8D0C-36530CCD0F5B}">
      <dgm:prSet phldrT="[Text]" custT="1"/>
      <dgm:spPr>
        <a:solidFill>
          <a:srgbClr val="0294EC"/>
        </a:solidFill>
      </dgm:spPr>
      <dgm:t>
        <a:bodyPr/>
        <a:lstStyle/>
        <a:p>
          <a:r>
            <a:rPr lang="cs-CZ" sz="2000" b="1" dirty="0"/>
            <a:t>SYSTÉM </a:t>
          </a:r>
        </a:p>
        <a:p>
          <a:r>
            <a:rPr lang="cs-CZ" sz="2000" b="1" dirty="0"/>
            <a:t>KRIZOVÉ INTERVENCE</a:t>
          </a:r>
        </a:p>
      </dgm:t>
    </dgm:pt>
    <dgm:pt modelId="{9AD46D0B-0D72-4D2D-884B-BA5F2E8D50DB}" type="parTrans" cxnId="{C4E84C99-2833-4459-9F1A-D3F868BAB638}">
      <dgm:prSet/>
      <dgm:spPr/>
      <dgm:t>
        <a:bodyPr/>
        <a:lstStyle/>
        <a:p>
          <a:endParaRPr lang="cs-CZ"/>
        </a:p>
      </dgm:t>
    </dgm:pt>
    <dgm:pt modelId="{3681BB17-621A-4C07-82FD-6A979BDAD63E}" type="sibTrans" cxnId="{C4E84C99-2833-4459-9F1A-D3F868BAB638}">
      <dgm:prSet/>
      <dgm:spPr/>
      <dgm:t>
        <a:bodyPr/>
        <a:lstStyle/>
        <a:p>
          <a:endParaRPr lang="cs-CZ"/>
        </a:p>
      </dgm:t>
    </dgm:pt>
    <dgm:pt modelId="{2A3A6EFC-B0FE-4114-9196-428B8FD55B3F}">
      <dgm:prSet phldrT="[Text]" custT="1"/>
      <dgm:spPr>
        <a:solidFill>
          <a:srgbClr val="0068A2"/>
        </a:solidFill>
      </dgm:spPr>
      <dgm:t>
        <a:bodyPr/>
        <a:lstStyle/>
        <a:p>
          <a:r>
            <a:rPr lang="cs-CZ" sz="2000" b="1" dirty="0"/>
            <a:t>SYSTÉM </a:t>
          </a:r>
        </a:p>
        <a:p>
          <a:r>
            <a:rPr lang="cs-CZ" sz="2000" b="1" dirty="0"/>
            <a:t>KOLEGIÁLNÍ PODPORY</a:t>
          </a:r>
        </a:p>
      </dgm:t>
    </dgm:pt>
    <dgm:pt modelId="{061BFC09-F1A0-4B82-AA91-CC9D68046750}" type="parTrans" cxnId="{8AB4250B-AE5C-438D-B01A-A1442557721D}">
      <dgm:prSet/>
      <dgm:spPr/>
      <dgm:t>
        <a:bodyPr/>
        <a:lstStyle/>
        <a:p>
          <a:endParaRPr lang="cs-CZ"/>
        </a:p>
      </dgm:t>
    </dgm:pt>
    <dgm:pt modelId="{37A94E0B-A2C7-4DBD-A14C-2312A1925EEF}" type="sibTrans" cxnId="{8AB4250B-AE5C-438D-B01A-A1442557721D}">
      <dgm:prSet/>
      <dgm:spPr/>
      <dgm:t>
        <a:bodyPr/>
        <a:lstStyle/>
        <a:p>
          <a:endParaRPr lang="cs-CZ"/>
        </a:p>
      </dgm:t>
    </dgm:pt>
    <dgm:pt modelId="{8DB05881-E15E-48C0-952D-066F43A5790E}" type="pres">
      <dgm:prSet presAssocID="{207DE7A2-495E-48DA-8C07-75F3E93955DC}" presName="Name0" presStyleCnt="0">
        <dgm:presLayoutVars>
          <dgm:dir/>
          <dgm:animLvl val="lvl"/>
          <dgm:resizeHandles val="exact"/>
        </dgm:presLayoutVars>
      </dgm:prSet>
      <dgm:spPr/>
    </dgm:pt>
    <dgm:pt modelId="{2767E678-BA48-4C5B-AADB-4472F6D9DAB0}" type="pres">
      <dgm:prSet presAssocID="{B0C56FC3-0605-4DAB-963B-4D3252056F67}" presName="Name8" presStyleCnt="0"/>
      <dgm:spPr/>
    </dgm:pt>
    <dgm:pt modelId="{676A7097-7477-43EF-9F5E-8A136D50079D}" type="pres">
      <dgm:prSet presAssocID="{B0C56FC3-0605-4DAB-963B-4D3252056F6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F35390-8648-46AB-AAC2-2F744ECFB02E}" type="pres">
      <dgm:prSet presAssocID="{B0C56FC3-0605-4DAB-963B-4D3252056F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968F88-73AC-48DE-B6C9-65127274D5BA}" type="pres">
      <dgm:prSet presAssocID="{865308D3-0645-448D-8D0C-36530CCD0F5B}" presName="Name8" presStyleCnt="0"/>
      <dgm:spPr/>
    </dgm:pt>
    <dgm:pt modelId="{7A326C2A-781E-4CC5-AA28-66CD2A0DB43C}" type="pres">
      <dgm:prSet presAssocID="{865308D3-0645-448D-8D0C-36530CCD0F5B}" presName="level" presStyleLbl="node1" presStyleIdx="1" presStyleCnt="3" custLinFactNeighborX="-477" custLinFactNeighborY="-225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ABF402-9389-47A2-97CE-9A9FDC7EEE7C}" type="pres">
      <dgm:prSet presAssocID="{865308D3-0645-448D-8D0C-36530CCD0F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212FF4-E9B7-4875-BBAE-887F6A348E4E}" type="pres">
      <dgm:prSet presAssocID="{2A3A6EFC-B0FE-4114-9196-428B8FD55B3F}" presName="Name8" presStyleCnt="0"/>
      <dgm:spPr/>
    </dgm:pt>
    <dgm:pt modelId="{29993095-28D9-4BB3-8571-EF993EC11D99}" type="pres">
      <dgm:prSet presAssocID="{2A3A6EFC-B0FE-4114-9196-428B8FD55B3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E9921D-9EB9-46C5-95BB-DD3F431BE34B}" type="pres">
      <dgm:prSet presAssocID="{2A3A6EFC-B0FE-4114-9196-428B8FD55B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D21B2E-6061-4951-AB2D-D8FA47D94679}" type="presOf" srcId="{865308D3-0645-448D-8D0C-36530CCD0F5B}" destId="{4AABF402-9389-47A2-97CE-9A9FDC7EEE7C}" srcOrd="1" destOrd="0" presId="urn:microsoft.com/office/officeart/2005/8/layout/pyramid1"/>
    <dgm:cxn modelId="{8AB4250B-AE5C-438D-B01A-A1442557721D}" srcId="{207DE7A2-495E-48DA-8C07-75F3E93955DC}" destId="{2A3A6EFC-B0FE-4114-9196-428B8FD55B3F}" srcOrd="2" destOrd="0" parTransId="{061BFC09-F1A0-4B82-AA91-CC9D68046750}" sibTransId="{37A94E0B-A2C7-4DBD-A14C-2312A1925EEF}"/>
    <dgm:cxn modelId="{C4E84C99-2833-4459-9F1A-D3F868BAB638}" srcId="{207DE7A2-495E-48DA-8C07-75F3E93955DC}" destId="{865308D3-0645-448D-8D0C-36530CCD0F5B}" srcOrd="1" destOrd="0" parTransId="{9AD46D0B-0D72-4D2D-884B-BA5F2E8D50DB}" sibTransId="{3681BB17-621A-4C07-82FD-6A979BDAD63E}"/>
    <dgm:cxn modelId="{8F2C1E91-EC49-48C7-B732-622D0213B205}" type="presOf" srcId="{B0C56FC3-0605-4DAB-963B-4D3252056F67}" destId="{88F35390-8648-46AB-AAC2-2F744ECFB02E}" srcOrd="1" destOrd="0" presId="urn:microsoft.com/office/officeart/2005/8/layout/pyramid1"/>
    <dgm:cxn modelId="{532F988E-759E-4D34-9FDB-82A55E3CA005}" type="presOf" srcId="{B0C56FC3-0605-4DAB-963B-4D3252056F67}" destId="{676A7097-7477-43EF-9F5E-8A136D50079D}" srcOrd="0" destOrd="0" presId="urn:microsoft.com/office/officeart/2005/8/layout/pyramid1"/>
    <dgm:cxn modelId="{FBB42295-1B86-4920-BEE8-AEB6F04A1DCA}" type="presOf" srcId="{865308D3-0645-448D-8D0C-36530CCD0F5B}" destId="{7A326C2A-781E-4CC5-AA28-66CD2A0DB43C}" srcOrd="0" destOrd="0" presId="urn:microsoft.com/office/officeart/2005/8/layout/pyramid1"/>
    <dgm:cxn modelId="{5F11FE66-A6DD-4274-98B1-D2F1395CD5DD}" type="presOf" srcId="{2A3A6EFC-B0FE-4114-9196-428B8FD55B3F}" destId="{29993095-28D9-4BB3-8571-EF993EC11D99}" srcOrd="0" destOrd="0" presId="urn:microsoft.com/office/officeart/2005/8/layout/pyramid1"/>
    <dgm:cxn modelId="{10EAFFEB-9E95-4A45-8227-9F515913CCBA}" type="presOf" srcId="{207DE7A2-495E-48DA-8C07-75F3E93955DC}" destId="{8DB05881-E15E-48C0-952D-066F43A5790E}" srcOrd="0" destOrd="0" presId="urn:microsoft.com/office/officeart/2005/8/layout/pyramid1"/>
    <dgm:cxn modelId="{5DCE5B71-FC87-4737-B9B1-6389E0B5A18D}" srcId="{207DE7A2-495E-48DA-8C07-75F3E93955DC}" destId="{B0C56FC3-0605-4DAB-963B-4D3252056F67}" srcOrd="0" destOrd="0" parTransId="{891C52C6-39CD-426C-A69E-DC6FC4BAAAF9}" sibTransId="{BC53A632-75B2-49B0-A017-99C0340E792F}"/>
    <dgm:cxn modelId="{ACADBF3E-0EDB-46A8-A49F-4CCF0A908A01}" type="presOf" srcId="{2A3A6EFC-B0FE-4114-9196-428B8FD55B3F}" destId="{88E9921D-9EB9-46C5-95BB-DD3F431BE34B}" srcOrd="1" destOrd="0" presId="urn:microsoft.com/office/officeart/2005/8/layout/pyramid1"/>
    <dgm:cxn modelId="{86991017-F01D-415E-80B7-F45F27203B20}" type="presParOf" srcId="{8DB05881-E15E-48C0-952D-066F43A5790E}" destId="{2767E678-BA48-4C5B-AADB-4472F6D9DAB0}" srcOrd="0" destOrd="0" presId="urn:microsoft.com/office/officeart/2005/8/layout/pyramid1"/>
    <dgm:cxn modelId="{8EB75503-039A-4B30-BB61-88C5EBC2F769}" type="presParOf" srcId="{2767E678-BA48-4C5B-AADB-4472F6D9DAB0}" destId="{676A7097-7477-43EF-9F5E-8A136D50079D}" srcOrd="0" destOrd="0" presId="urn:microsoft.com/office/officeart/2005/8/layout/pyramid1"/>
    <dgm:cxn modelId="{04096C09-2D3A-4E66-9A2A-75030DEE7D77}" type="presParOf" srcId="{2767E678-BA48-4C5B-AADB-4472F6D9DAB0}" destId="{88F35390-8648-46AB-AAC2-2F744ECFB02E}" srcOrd="1" destOrd="0" presId="urn:microsoft.com/office/officeart/2005/8/layout/pyramid1"/>
    <dgm:cxn modelId="{CAD64FC9-67A1-437D-9A68-081E8BF061E8}" type="presParOf" srcId="{8DB05881-E15E-48C0-952D-066F43A5790E}" destId="{DC968F88-73AC-48DE-B6C9-65127274D5BA}" srcOrd="1" destOrd="0" presId="urn:microsoft.com/office/officeart/2005/8/layout/pyramid1"/>
    <dgm:cxn modelId="{C929AE2A-15AD-46A9-AA1F-777AEB327A51}" type="presParOf" srcId="{DC968F88-73AC-48DE-B6C9-65127274D5BA}" destId="{7A326C2A-781E-4CC5-AA28-66CD2A0DB43C}" srcOrd="0" destOrd="0" presId="urn:microsoft.com/office/officeart/2005/8/layout/pyramid1"/>
    <dgm:cxn modelId="{8EBA4300-B2E7-435D-8DF0-3DB5DA4230A0}" type="presParOf" srcId="{DC968F88-73AC-48DE-B6C9-65127274D5BA}" destId="{4AABF402-9389-47A2-97CE-9A9FDC7EEE7C}" srcOrd="1" destOrd="0" presId="urn:microsoft.com/office/officeart/2005/8/layout/pyramid1"/>
    <dgm:cxn modelId="{527FA256-A41D-4509-AB8B-1732B1A0D51A}" type="presParOf" srcId="{8DB05881-E15E-48C0-952D-066F43A5790E}" destId="{03212FF4-E9B7-4875-BBAE-887F6A348E4E}" srcOrd="2" destOrd="0" presId="urn:microsoft.com/office/officeart/2005/8/layout/pyramid1"/>
    <dgm:cxn modelId="{0090A172-5B97-47EF-AF95-68E74CCE4D38}" type="presParOf" srcId="{03212FF4-E9B7-4875-BBAE-887F6A348E4E}" destId="{29993095-28D9-4BB3-8571-EF993EC11D99}" srcOrd="0" destOrd="0" presId="urn:microsoft.com/office/officeart/2005/8/layout/pyramid1"/>
    <dgm:cxn modelId="{5F8C6933-11F8-4CC4-AC64-0E11E39382F2}" type="presParOf" srcId="{03212FF4-E9B7-4875-BBAE-887F6A348E4E}" destId="{88E9921D-9EB9-46C5-95BB-DD3F431BE3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7097-7477-43EF-9F5E-8A136D50079D}">
      <dsp:nvSpPr>
        <dsp:cNvPr id="0" name=""/>
        <dsp:cNvSpPr/>
      </dsp:nvSpPr>
      <dsp:spPr>
        <a:xfrm>
          <a:off x="1574098" y="0"/>
          <a:ext cx="1574098" cy="1423815"/>
        </a:xfrm>
        <a:prstGeom prst="trapezoid">
          <a:avLst>
            <a:gd name="adj" fmla="val 5527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50" kern="1200" dirty="0"/>
        </a:p>
      </dsp:txBody>
      <dsp:txXfrm>
        <a:off x="1574098" y="0"/>
        <a:ext cx="1574098" cy="1423815"/>
      </dsp:txXfrm>
    </dsp:sp>
    <dsp:sp modelId="{7A326C2A-781E-4CC5-AA28-66CD2A0DB43C}">
      <dsp:nvSpPr>
        <dsp:cNvPr id="0" name=""/>
        <dsp:cNvSpPr/>
      </dsp:nvSpPr>
      <dsp:spPr>
        <a:xfrm>
          <a:off x="772032" y="1391693"/>
          <a:ext cx="3148196" cy="1423815"/>
        </a:xfrm>
        <a:prstGeom prst="trapezoid">
          <a:avLst>
            <a:gd name="adj" fmla="val 55277"/>
          </a:avLst>
        </a:prstGeom>
        <a:solidFill>
          <a:srgbClr val="0294E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SYSTÉM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KRIZOVÉ INTERVENCE</a:t>
          </a:r>
        </a:p>
      </dsp:txBody>
      <dsp:txXfrm>
        <a:off x="1322966" y="1391693"/>
        <a:ext cx="2046327" cy="1423815"/>
      </dsp:txXfrm>
    </dsp:sp>
    <dsp:sp modelId="{29993095-28D9-4BB3-8571-EF993EC11D99}">
      <dsp:nvSpPr>
        <dsp:cNvPr id="0" name=""/>
        <dsp:cNvSpPr/>
      </dsp:nvSpPr>
      <dsp:spPr>
        <a:xfrm>
          <a:off x="0" y="2847629"/>
          <a:ext cx="4722295" cy="1423815"/>
        </a:xfrm>
        <a:prstGeom prst="trapezoid">
          <a:avLst>
            <a:gd name="adj" fmla="val 55277"/>
          </a:avLst>
        </a:prstGeom>
        <a:solidFill>
          <a:srgbClr val="0068A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SYSTÉM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KOLEGIÁLNÍ PODPORY</a:t>
          </a:r>
        </a:p>
      </dsp:txBody>
      <dsp:txXfrm>
        <a:off x="826401" y="2847629"/>
        <a:ext cx="3069491" cy="142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97B4A-6CC8-A147-B21B-D8EEB353EAFE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EFD9D-BD78-CA4C-A4F6-D51ACD0211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24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BBBB-5868-47F8-8E0F-0FEF889FDF6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68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8C17-76E8-4524-8521-9BDD493C5BBA}" type="datetime1">
              <a:rPr lang="cs-CZ" altLang="cs-CZ" smtClean="0"/>
              <a:pPr/>
              <a:t>28.2.2024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8" descr="logo_titulk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" y="4765675"/>
            <a:ext cx="4148138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6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1728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9014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1" y="1447800"/>
            <a:ext cx="7170848" cy="1981200"/>
          </a:xfrm>
        </p:spPr>
        <p:txBody>
          <a:bodyPr/>
          <a:lstStyle>
            <a:lvl1pPr>
              <a:defRPr sz="39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3657600"/>
            <a:ext cx="717084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463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58588" y="1819276"/>
            <a:ext cx="990599" cy="24764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23/05/2018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Celostátní seminář pro psychology / Solenice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439" y="295730"/>
            <a:ext cx="681037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307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3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41233" y="1604435"/>
            <a:ext cx="8423539" cy="3936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7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41233" y="1604437"/>
            <a:ext cx="6318003" cy="451273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9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548418" y="1604437"/>
            <a:ext cx="5615921" cy="451273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8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1661" y="1713430"/>
            <a:ext cx="893313" cy="109946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41661" y="2974672"/>
            <a:ext cx="893313" cy="109946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58" y="3960804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4558" y="4599627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4558" y="5238450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74558" y="5877272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47888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3830251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511844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459650" y="186319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66094" y="186319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532583" y="274039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212850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913859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14867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315876" y="360572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7297639" y="4453220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998648" y="4453220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442008" y="530517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43016" y="530517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5844024" y="530517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2629284" y="445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321231" y="445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2027675" y="445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239027" y="274039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930974" y="274039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042"/>
          <p:cNvSpPr/>
          <p:nvPr userDrawn="1"/>
        </p:nvSpPr>
        <p:spPr>
          <a:xfrm>
            <a:off x="741662" y="4680621"/>
            <a:ext cx="8422680" cy="888976"/>
          </a:xfrm>
          <a:prstGeom prst="roundRect">
            <a:avLst>
              <a:gd name="adj" fmla="val 15189"/>
            </a:avLst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txBody>
          <a:bodyPr lIns="99044" tIns="49508" rIns="99044" bIns="49508" anchor="ctr" anchorCtr="0">
            <a:noAutofit/>
          </a:bodyPr>
          <a:lstStyle/>
          <a:p>
            <a:pPr algn="ctr" defTabSz="990576">
              <a:buSzPct val="25000"/>
            </a:pPr>
            <a:endParaRPr lang="en-US" sz="13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" name="Shape 1042"/>
          <p:cNvSpPr/>
          <p:nvPr userDrawn="1"/>
        </p:nvSpPr>
        <p:spPr>
          <a:xfrm>
            <a:off x="741662" y="2937546"/>
            <a:ext cx="8422680" cy="888976"/>
          </a:xfrm>
          <a:prstGeom prst="roundRect">
            <a:avLst>
              <a:gd name="adj" fmla="val 15189"/>
            </a:avLst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txBody>
          <a:bodyPr lIns="99044" tIns="49508" rIns="99044" bIns="49508" anchor="ctr" anchorCtr="0">
            <a:noAutofit/>
          </a:bodyPr>
          <a:lstStyle/>
          <a:p>
            <a:pPr algn="ctr" defTabSz="990576">
              <a:buSzPct val="25000"/>
            </a:pPr>
            <a:endParaRPr lang="en-US" sz="13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558" y="2132856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4558" y="3007134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4558" y="3881412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74558" y="4755690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74558" y="5629969"/>
            <a:ext cx="468052" cy="57606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612741" y="2882964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612741" y="3595537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12741" y="4308110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612741" y="5020683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612741" y="5733256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612741" y="2170391"/>
            <a:ext cx="445529" cy="54698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207394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968218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729040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489862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250684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5011508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5772330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533152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7293975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054799" y="4868034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207394" y="5661248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1968218" y="5661248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729040" y="5661248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489862" y="5661248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4250684" y="5661248"/>
            <a:ext cx="586520" cy="72008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" y="1485911"/>
            <a:ext cx="2554736" cy="2088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1" y="1485911"/>
            <a:ext cx="2554736" cy="2088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22193" y="1485911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422193" y="2359971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22193" y="3234029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2193" y="4108089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422193" y="4982148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27" grpId="0"/>
      <p:bldP spid="28" grpId="0"/>
      <p:bldP spid="29" grpId="0"/>
      <p:bldP spid="36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1979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75181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18383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761585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04787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47989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91190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34392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977594" y="1735547"/>
            <a:ext cx="537674" cy="66175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1665" y="2132651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91665" y="3451691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91665" y="4111211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91665" y="2792171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1665" y="4770731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1665" y="5430249"/>
            <a:ext cx="500559" cy="6160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13747" y="2463425"/>
            <a:ext cx="644831" cy="7936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13747" y="3340247"/>
            <a:ext cx="644831" cy="7936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13747" y="4217069"/>
            <a:ext cx="644831" cy="7936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13747" y="5093891"/>
            <a:ext cx="644831" cy="7936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45" y="2276872"/>
            <a:ext cx="760585" cy="93610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2028" y="3645024"/>
            <a:ext cx="8541948" cy="258623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3092" y="2308267"/>
            <a:ext cx="1792909" cy="31690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00" y="1696598"/>
            <a:ext cx="1792909" cy="439236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01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41377" y="1844824"/>
            <a:ext cx="5322964" cy="31690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7146" y="1591722"/>
            <a:ext cx="4030335" cy="219731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17347" y="4667581"/>
            <a:ext cx="574963" cy="70764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56989" y="4581128"/>
            <a:ext cx="760585" cy="93610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782255" y="4672118"/>
            <a:ext cx="574963" cy="70764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521897" y="4732276"/>
            <a:ext cx="514969" cy="63380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37698" y="4732276"/>
            <a:ext cx="514969" cy="63380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  <p:bldP spid="11" grpId="0" animBg="1"/>
          <p:bldP spid="12" grpId="0" animBg="1"/>
          <p:bldP spid="13" grpId="0" animBg="1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99408" y="1998522"/>
            <a:ext cx="574963" cy="70764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39050" y="1912069"/>
            <a:ext cx="760585" cy="93610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264315" y="2003059"/>
            <a:ext cx="574963" cy="70764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03957" y="2063217"/>
            <a:ext cx="514969" cy="63380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19757" y="2063217"/>
            <a:ext cx="514969" cy="63380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56455" y="2158666"/>
            <a:ext cx="864091" cy="106349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431632" y="2048730"/>
            <a:ext cx="1042737" cy="128336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85454" y="2158666"/>
            <a:ext cx="864091" cy="106349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960631" y="2214150"/>
            <a:ext cx="773929" cy="95252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171441" y="2214150"/>
            <a:ext cx="773929" cy="95252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045647" y="2344346"/>
            <a:ext cx="562366" cy="692143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97990" y="2344346"/>
            <a:ext cx="562366" cy="692143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376" y="992850"/>
            <a:ext cx="5324092" cy="7208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41376" y="1628800"/>
            <a:ext cx="5324092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40072" y="0"/>
            <a:ext cx="2574747" cy="6021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324" y="356663"/>
            <a:ext cx="5792144" cy="7208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73324" y="992613"/>
            <a:ext cx="5792144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5013" y="121872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65013" y="2061294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65013" y="2903868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65013" y="3746442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5013" y="4589016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65013" y="543159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0533" y="1713430"/>
            <a:ext cx="3335374" cy="25209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60468" y="283378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567318" y="283378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474169" y="283378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81020" y="283378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287871" y="2833780"/>
            <a:ext cx="585065" cy="72008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 animBg="1"/>
          <p:bldP spid="9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7" grpId="0" animBg="1"/>
          <p:bldP spid="8" grpId="0" animBg="1"/>
          <p:bldP spid="9" grpId="0" animBg="1"/>
          <p:bldP spid="11" grpId="0" animBg="1"/>
          <p:bldP spid="12" grpId="0" animBg="1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32" y="404667"/>
            <a:ext cx="8424936" cy="7208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0532" y="404667"/>
            <a:ext cx="8424936" cy="7208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671247" y="1837320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671247" y="2549893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71247" y="3262466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71247" y="3975039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671247" y="4687612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671247" y="5400185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71247" y="1124747"/>
            <a:ext cx="519807" cy="638175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13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0549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99039" y="1562996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799039" y="271855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170889" y="271855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480881" y="3944455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550903" y="3944455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869059" y="515025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472717" y="515025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657358" y="340034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953000" y="16578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9445" y="16578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945138" y="25350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358366" y="340034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059374" y="340034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760382" y="340034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461390" y="3400342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7936832" y="4247835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637839" y="4247835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653205" y="509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354213" y="509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055221" y="5099789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4067824" y="425440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759770" y="425440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3466216" y="4254404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651582" y="25350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343530" y="25350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049975" y="2535007"/>
            <a:ext cx="399993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1" grpId="0" animBg="1"/>
      <p:bldP spid="21" grpId="0" animBg="1"/>
      <p:bldP spid="25" grpId="0" animBg="1"/>
      <p:bldP spid="26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2" grpId="0" animBg="1"/>
      <p:bldP spid="19" grpId="0" animBg="1"/>
      <p:bldP spid="20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3356" y="1003766"/>
            <a:ext cx="4004682" cy="48504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3356" y="1003766"/>
            <a:ext cx="6822455" cy="2687291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65015" y="3429000"/>
            <a:ext cx="8541948" cy="2586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90382" y="981616"/>
            <a:ext cx="4503873" cy="2314211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1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85283" y="981616"/>
            <a:ext cx="4503873" cy="2314211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2" y="692696"/>
            <a:ext cx="9354143" cy="5810974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906000" cy="3428999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2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5085184"/>
            <a:ext cx="9906000" cy="1772816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164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2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698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0532" y="2056611"/>
            <a:ext cx="2262251" cy="136178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40532" y="4179453"/>
            <a:ext cx="2262251" cy="136178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903218" y="2056611"/>
            <a:ext cx="2262251" cy="13617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903218" y="4179453"/>
            <a:ext cx="2262251" cy="13617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418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276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0374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3AB3C4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defTabSz="990576"/>
            <a:endParaRPr lang="en-US" sz="1950">
              <a:solidFill>
                <a:srgbClr val="363B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AFBE20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56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4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02176" y="4600137"/>
            <a:ext cx="8541948" cy="148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177320" y="223048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997059" y="223048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818842" y="223048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177320" y="3702712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997059" y="3702712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77320" y="5185582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197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064877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740693" y="123231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709282" y="1668922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858400" y="5293093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066882" y="4766326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969710" y="4766326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696318" y="157434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681224" y="832316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073930" y="2360081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511947" y="3334771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073930" y="4819995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11947" y="5796617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073930" y="1153074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511947" y="2127764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073930" y="3614920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11947" y="5612731"/>
            <a:ext cx="399992" cy="49107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40532" y="992613"/>
            <a:ext cx="8424936" cy="42016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63308" y="1844824"/>
            <a:ext cx="3901032" cy="316902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05990" y="1"/>
            <a:ext cx="5358351" cy="2823411"/>
          </a:xfrm>
          <a:prstGeom prst="rect">
            <a:avLst/>
          </a:prstGeom>
          <a:noFill/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1661" y="1516829"/>
            <a:ext cx="3857549" cy="3477015"/>
          </a:xfrm>
          <a:prstGeom prst="rect">
            <a:avLst/>
          </a:prstGeom>
          <a:noFill/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1003764"/>
            <a:ext cx="3805990" cy="48504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41661" y="803243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1661" y="1716004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41661" y="2628765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1661" y="3541526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1661" y="4454287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41661" y="5367050"/>
            <a:ext cx="601210" cy="7399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94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802919" y="3380886"/>
            <a:ext cx="1009448" cy="123931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350947" y="4387769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350947" y="3421926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350947" y="2456082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50947" y="1490238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802835" y="4387769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802835" y="3421926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802835" y="2456082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802835" y="1490238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8254723" y="4387769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254723" y="3421926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8254723" y="2456082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254723" y="1490238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  <p:extLst mod="1">
    <p:ext uri="{DCECCB84-F9BA-43D5-87BE-67443E8EF086}">
      <p15:sldGuideLst xmlns:p15="http://schemas.microsoft.com/office/powerpoint/2012/main">
        <p15:guide id="1" pos="3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002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2485563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3403325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6016152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6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6881470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2931333" y="3144691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2931333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931333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931333" y="5348062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687887" y="3144691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85067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687887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687887" y="5348062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444441" y="3144691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6444441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8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444441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444441" y="5348062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00996" y="3144691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8200996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200996" y="4613605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8535371" y="5348062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90707" y="3879148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7914789" y="5348062"/>
            <a:ext cx="530226" cy="650966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 animBg="1"/>
      <p:bldP spid="4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2480" y="692696"/>
            <a:ext cx="9354143" cy="5472608"/>
          </a:xfrm>
          <a:prstGeom prst="rect">
            <a:avLst/>
          </a:prstGeom>
          <a:solidFill>
            <a:schemeClr val="tx1">
              <a:alpha val="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endParaRPr lang="en-US" sz="1950">
              <a:solidFill>
                <a:srgbClr val="FFFFFF"/>
              </a:solidFill>
            </a:endParaRP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013655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465543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917431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5369318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821206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273094" y="2043690"/>
            <a:ext cx="685950" cy="84215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5" grpId="0" animBg="1"/>
      <p:bldP spid="15" grpId="0" animBg="1"/>
      <p:bldP spid="16" grpId="0" animBg="1"/>
      <p:bldP spid="17" grpId="0" animBg="1"/>
    </p:bld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75810" cy="336884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75810" y="0"/>
            <a:ext cx="4930190" cy="336884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368842"/>
            <a:ext cx="4975810" cy="348915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75810" y="3368842"/>
            <a:ext cx="4930190" cy="348915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5" grpId="0"/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5098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6262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648E-23B5-4BEF-A889-06D00DB24550}" type="datetimeFigureOut">
              <a:rPr lang="cs-CZ" smtClean="0"/>
              <a:t>28.2.2024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6B19-7B88-47CC-AD50-5BD41A3F2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06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4" r:id="rId53"/>
    <p:sldLayoutId id="2147483705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  <p:sldLayoutId id="2147483714" r:id="rId61"/>
    <p:sldLayoutId id="2147483715" r:id="rId62"/>
    <p:sldLayoutId id="2147483716" r:id="rId63"/>
    <p:sldLayoutId id="2147483717" r:id="rId64"/>
    <p:sldLayoutId id="2147483718" r:id="rId65"/>
    <p:sldLayoutId id="2147483719" r:id="rId66"/>
    <p:sldLayoutId id="2147483722" r:id="rId67"/>
    <p:sldLayoutId id="2147483723" r:id="rId68"/>
    <p:sldLayoutId id="2147483724" r:id="rId69"/>
    <p:sldLayoutId id="2147483725" r:id="rId70"/>
    <p:sldLayoutId id="2147483727" r:id="rId71"/>
    <p:sldLayoutId id="2147483728" r:id="rId7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73" userDrawn="1">
          <p15:clr>
            <a:srgbClr val="F26B43"/>
          </p15:clr>
        </p15:guide>
        <p15:guide id="2" pos="4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olicie.cz/clanek/ochrana-mekkych-cilu.aspx" TargetMode="External"/><Relationship Id="rId2" Type="http://schemas.openxmlformats.org/officeDocument/2006/relationships/hyperlink" Target="https://www.youtube.com/watch?v=3Ierde6f9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soubor/kdyz-se-stane-nestesti-pdf" TargetMode="Externa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5EA9D1F-CA25-C046-8488-4DF2E1E05BE1}"/>
              </a:ext>
            </a:extLst>
          </p:cNvPr>
          <p:cNvSpPr txBox="1"/>
          <p:nvPr/>
        </p:nvSpPr>
        <p:spPr>
          <a:xfrm>
            <a:off x="1392248" y="3108961"/>
            <a:ext cx="695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Simona Hoskovcová, Ph.D.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 krizové intervence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Policejní prezídium ČR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3119789-4E44-3449-935D-EEFA978C0ABD}"/>
              </a:ext>
            </a:extLst>
          </p:cNvPr>
          <p:cNvSpPr/>
          <p:nvPr/>
        </p:nvSpPr>
        <p:spPr>
          <a:xfrm>
            <a:off x="1596044" y="1039021"/>
            <a:ext cx="6751543" cy="60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323" dirty="0" smtClean="0">
                <a:solidFill>
                  <a:schemeClr val="bg1"/>
                </a:solidFill>
                <a:latin typeface="Roboto Slab"/>
              </a:rPr>
              <a:t>Systém krizové intervence PČR</a:t>
            </a:r>
            <a:endParaRPr lang="cs-CZ" sz="3323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2381" y="2391828"/>
            <a:ext cx="6781530" cy="3642428"/>
          </a:xfrm>
        </p:spPr>
        <p:txBody>
          <a:bodyPr>
            <a:normAutofit/>
          </a:bodyPr>
          <a:lstStyle/>
          <a:p>
            <a:r>
              <a:rPr lang="cs-CZ" sz="2275" dirty="0"/>
              <a:t>HZS – má tým posttraumatické péče; každý hasič absolvuje školení první psychické pomoci v rámci základní přípravy</a:t>
            </a:r>
            <a:br>
              <a:rPr lang="cs-CZ" sz="2275" dirty="0"/>
            </a:br>
            <a:r>
              <a:rPr lang="cs-CZ" sz="2275" dirty="0"/>
              <a:t/>
            </a:r>
            <a:br>
              <a:rPr lang="cs-CZ" sz="2275" dirty="0"/>
            </a:br>
            <a:r>
              <a:rPr lang="cs-CZ" sz="2275" dirty="0"/>
              <a:t>ZZS – první psychická pomoc a kolegiální péče – interventi a peeři sdružení v asociaci SPIS</a:t>
            </a:r>
            <a:br>
              <a:rPr lang="cs-CZ" sz="2275" dirty="0"/>
            </a:br>
            <a:r>
              <a:rPr lang="cs-CZ" sz="2275" dirty="0"/>
              <a:t/>
            </a:r>
            <a:br>
              <a:rPr lang="cs-CZ" sz="2275" dirty="0"/>
            </a:br>
            <a:r>
              <a:rPr lang="cs-CZ" sz="2275" dirty="0"/>
              <a:t>regulováno STČ 12/IZS Typová činnost složek IZS</a:t>
            </a:r>
            <a:br>
              <a:rPr lang="cs-CZ" sz="2275" dirty="0"/>
            </a:br>
            <a:r>
              <a:rPr lang="cs-CZ" sz="2275" dirty="0"/>
              <a:t>při poskytování psychosociální pomoci</a:t>
            </a:r>
            <a:br>
              <a:rPr lang="cs-CZ" sz="2275" dirty="0"/>
            </a:br>
            <a:endParaRPr lang="cs-CZ" sz="2275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2380" y="1130534"/>
            <a:ext cx="8966246" cy="803559"/>
          </a:xfrm>
        </p:spPr>
        <p:txBody>
          <a:bodyPr>
            <a:normAutofit/>
          </a:bodyPr>
          <a:lstStyle/>
          <a:p>
            <a:r>
              <a:rPr lang="cs-CZ" sz="3494" cap="all" dirty="0"/>
              <a:t>Spolupráce s dalšími složkami IZS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05" y="1934093"/>
            <a:ext cx="2407421" cy="18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Doufej v nejlepší, připrav se na nejhorší a pak přijmi to, co se Bůh rozhodl seslat. </a:t>
            </a:r>
          </a:p>
          <a:p>
            <a:pPr marL="0" indent="0" algn="r">
              <a:buNone/>
            </a:pPr>
            <a:r>
              <a:rPr lang="cs-CZ" dirty="0" smtClean="0"/>
              <a:t>Matthew Henry</a:t>
            </a:r>
          </a:p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6C7F-DD91-496B-A7B4-013B536CB2C1}" type="datetime1">
              <a:rPr lang="cs-CZ" smtClean="0"/>
              <a:t>28.2.2024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2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Připrav se na nejhorší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r>
              <a:rPr lang="cs-CZ" dirty="0"/>
              <a:t>Každé krajské ředitelství policie má oddělení prevence – zde je možné domluvit standardní preventivní program nebo v případě větších institucí individualizovaný program nebo cvičení</a:t>
            </a:r>
          </a:p>
          <a:p>
            <a:r>
              <a:rPr lang="cs-CZ" dirty="0" smtClean="0">
                <a:hlinkClick r:id="rId2"/>
              </a:rPr>
              <a:t>Instruktážní video policie 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Informace policie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1E08-C3A4-47D9-9217-04658F1F0CE9}" type="datetime1">
              <a:rPr lang="cs-CZ" smtClean="0"/>
              <a:t>28.2.2024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B19-7B88-47CC-AD50-5BD41A3F28D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2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76046"/>
              </p:ext>
            </p:extLst>
          </p:nvPr>
        </p:nvGraphicFramePr>
        <p:xfrm>
          <a:off x="2512612" y="668451"/>
          <a:ext cx="4118775" cy="582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3778108" imgH="5346700" progId="Acrobat.Document.DC">
                  <p:embed/>
                </p:oleObj>
              </mc:Choice>
              <mc:Fallback>
                <p:oleObj name="Acrobat Document" r:id="rId4" imgW="3778108" imgH="5346700" progId="Acrobat.Document.DC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2612" y="668451"/>
                        <a:ext cx="4118775" cy="582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8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0532" y="356663"/>
            <a:ext cx="8424936" cy="843984"/>
          </a:xfrm>
        </p:spPr>
        <p:txBody>
          <a:bodyPr/>
          <a:lstStyle/>
          <a:p>
            <a:r>
              <a:rPr lang="cs-CZ" sz="3600" dirty="0" smtClean="0"/>
              <a:t>Metodika - struktura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Akutní fáze - první dny – činnosti a role</a:t>
            </a:r>
          </a:p>
          <a:p>
            <a:r>
              <a:rPr lang="cs-CZ" sz="3200" dirty="0" smtClean="0"/>
              <a:t>Obnova </a:t>
            </a:r>
          </a:p>
          <a:p>
            <a:r>
              <a:rPr lang="cs-CZ" sz="3200" dirty="0" smtClean="0"/>
              <a:t>Fáze učení – přípravy</a:t>
            </a:r>
          </a:p>
          <a:p>
            <a:r>
              <a:rPr lang="cs-CZ" sz="3200" dirty="0" smtClean="0"/>
              <a:t>Komunikační a mediální strategie školy</a:t>
            </a:r>
          </a:p>
          <a:p>
            <a:r>
              <a:rPr lang="cs-CZ" sz="3200" dirty="0" smtClean="0"/>
              <a:t>Právní minimum</a:t>
            </a:r>
          </a:p>
          <a:p>
            <a:r>
              <a:rPr lang="cs-CZ" sz="3200" dirty="0" smtClean="0"/>
              <a:t>Psychologické a psychosociální otázky</a:t>
            </a:r>
          </a:p>
          <a:p>
            <a:r>
              <a:rPr lang="cs-CZ" sz="3200" dirty="0" smtClean="0"/>
              <a:t>Sociální otázky</a:t>
            </a:r>
          </a:p>
          <a:p>
            <a:r>
              <a:rPr lang="cs-CZ" sz="3200" dirty="0" smtClean="0"/>
              <a:t>Duchovní otázky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633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395261"/>
              </p:ext>
            </p:extLst>
          </p:nvPr>
        </p:nvGraphicFramePr>
        <p:xfrm>
          <a:off x="1877416" y="1083053"/>
          <a:ext cx="4722295" cy="42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Šipka doleva 5"/>
          <p:cNvSpPr/>
          <p:nvPr/>
        </p:nvSpPr>
        <p:spPr>
          <a:xfrm rot="19372743">
            <a:off x="6040930" y="1995234"/>
            <a:ext cx="1473803" cy="62557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975" b="1" dirty="0">
                <a:solidFill>
                  <a:schemeClr val="tx2">
                    <a:lumMod val="50000"/>
                  </a:schemeClr>
                </a:solidFill>
              </a:rPr>
              <a:t>SKUPINA KRIZOVÉ INTERVENCE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5385" y="1243234"/>
            <a:ext cx="3153400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75" b="1" dirty="0"/>
              <a:t>Systém psychologické podpory u PČR</a:t>
            </a:r>
          </a:p>
          <a:p>
            <a:endParaRPr lang="cs-CZ" sz="2275" b="1" dirty="0"/>
          </a:p>
        </p:txBody>
      </p:sp>
      <p:sp>
        <p:nvSpPr>
          <p:cNvPr id="3" name="TextovéPole 2"/>
          <p:cNvSpPr txBox="1"/>
          <p:nvPr/>
        </p:nvSpPr>
        <p:spPr>
          <a:xfrm rot="3628626">
            <a:off x="4341925" y="1518945"/>
            <a:ext cx="110185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3" dirty="0"/>
              <a:t>psycholog</a:t>
            </a:r>
          </a:p>
        </p:txBody>
      </p:sp>
      <p:sp>
        <p:nvSpPr>
          <p:cNvPr id="7" name="TextovéPole 6"/>
          <p:cNvSpPr txBox="1"/>
          <p:nvPr/>
        </p:nvSpPr>
        <p:spPr>
          <a:xfrm rot="3628626">
            <a:off x="5097262" y="2913371"/>
            <a:ext cx="110185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3" dirty="0"/>
              <a:t>intervent</a:t>
            </a:r>
          </a:p>
        </p:txBody>
      </p:sp>
      <p:sp>
        <p:nvSpPr>
          <p:cNvPr id="8" name="TextovéPole 7"/>
          <p:cNvSpPr txBox="1"/>
          <p:nvPr/>
        </p:nvSpPr>
        <p:spPr>
          <a:xfrm rot="3628626">
            <a:off x="5901345" y="4409858"/>
            <a:ext cx="110185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3" dirty="0"/>
              <a:t>peer</a:t>
            </a:r>
          </a:p>
        </p:txBody>
      </p:sp>
      <p:sp>
        <p:nvSpPr>
          <p:cNvPr id="9" name="TextovéPole 8"/>
          <p:cNvSpPr txBox="1"/>
          <p:nvPr/>
        </p:nvSpPr>
        <p:spPr>
          <a:xfrm rot="19441998">
            <a:off x="6627932" y="2323529"/>
            <a:ext cx="110185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3" dirty="0"/>
              <a:t>konzultant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34391" y="5472517"/>
            <a:ext cx="525539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3" dirty="0"/>
              <a:t>dle PPP č. 231/2016, o psychologických službách</a:t>
            </a:r>
          </a:p>
        </p:txBody>
      </p:sp>
    </p:spTree>
    <p:extLst>
      <p:ext uri="{BB962C8B-B14F-4D97-AF65-F5344CB8AC3E}">
        <p14:creationId xmlns:p14="http://schemas.microsoft.com/office/powerpoint/2010/main" val="13319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85538" y="1018071"/>
            <a:ext cx="6934200" cy="977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494" b="1" dirty="0"/>
              <a:t>Krizová intervence PČR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85537" y="1921999"/>
            <a:ext cx="8348361" cy="311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75" dirty="0"/>
              <a:t>Nepřetržité poskytování krizové intervence osobám zasaženým traumatizující událostí.</a:t>
            </a:r>
          </a:p>
          <a:p>
            <a:endParaRPr lang="cs-CZ" sz="2275" dirty="0"/>
          </a:p>
          <a:p>
            <a:pPr marL="371475" indent="-371475">
              <a:buFont typeface="Wingdings" panose="05000000000000000000" pitchFamily="2" charset="2"/>
              <a:buChar char="Ø"/>
            </a:pPr>
            <a:r>
              <a:rPr lang="cs-CZ" sz="2275" dirty="0"/>
              <a:t>Příjemcem krizové intervence je policista nebo zaměstnanec (použití střelné zbraně, pronásledování nebezpečného pachatele, zranění vlastní nebo kolegy)</a:t>
            </a:r>
          </a:p>
          <a:p>
            <a:pPr marL="371475" indent="-371475">
              <a:buFont typeface="Wingdings" panose="05000000000000000000" pitchFamily="2" charset="2"/>
              <a:buChar char="Ø"/>
            </a:pPr>
            <a:r>
              <a:rPr lang="cs-CZ" sz="2275" dirty="0"/>
              <a:t>Osoba zasažená trestným činem nebo </a:t>
            </a:r>
            <a:r>
              <a:rPr lang="cs-CZ" sz="2275" dirty="0" smtClean="0"/>
              <a:t>mimořádnou událostí</a:t>
            </a:r>
            <a:endParaRPr lang="cs-CZ" sz="2275" dirty="0"/>
          </a:p>
          <a:p>
            <a:pPr marL="371475" indent="-371475">
              <a:buFont typeface="Wingdings" panose="05000000000000000000" pitchFamily="2" charset="2"/>
              <a:buChar char="Ø"/>
            </a:pPr>
            <a:r>
              <a:rPr lang="cs-CZ" sz="2275" dirty="0"/>
              <a:t>Osoba, jíž je poskytována krátkodobá ochrana </a:t>
            </a:r>
          </a:p>
          <a:p>
            <a:endParaRPr lang="cs-CZ" sz="1463" dirty="0"/>
          </a:p>
        </p:txBody>
      </p:sp>
    </p:spTree>
    <p:extLst>
      <p:ext uri="{BB962C8B-B14F-4D97-AF65-F5344CB8AC3E}">
        <p14:creationId xmlns:p14="http://schemas.microsoft.com/office/powerpoint/2010/main" val="26222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38401" y="1350685"/>
            <a:ext cx="7170848" cy="841358"/>
          </a:xfrm>
        </p:spPr>
        <p:txBody>
          <a:bodyPr>
            <a:normAutofit/>
          </a:bodyPr>
          <a:lstStyle/>
          <a:p>
            <a:r>
              <a:rPr lang="cs-CZ" sz="3494" b="1" dirty="0"/>
              <a:t>Systém</a:t>
            </a:r>
            <a:r>
              <a:rPr lang="cs-CZ" b="1" dirty="0" smtClean="0"/>
              <a:t> krizové intervence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254624" y="2010492"/>
            <a:ext cx="6042809" cy="33925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Koordinátor – organizuje, propaguje, vyhodnocuje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Lektor – poskytuje vzdělávání, poskytuje </a:t>
            </a:r>
            <a:r>
              <a:rPr lang="cs-CZ" sz="2600" dirty="0" smtClean="0"/>
              <a:t>krizovým interventům</a:t>
            </a:r>
            <a:r>
              <a:rPr lang="cs-CZ" sz="2600" dirty="0" smtClean="0"/>
              <a:t> supervizi</a:t>
            </a:r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Krizový intervent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58" y="1916547"/>
            <a:ext cx="2616533" cy="34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84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890" y="951404"/>
            <a:ext cx="8950067" cy="1164284"/>
          </a:xfrm>
        </p:spPr>
        <p:txBody>
          <a:bodyPr>
            <a:normAutofit/>
          </a:bodyPr>
          <a:lstStyle/>
          <a:p>
            <a:r>
              <a:rPr lang="cs-CZ" b="1" dirty="0"/>
              <a:t>Poskytnuté Krizové intervence </a:t>
            </a:r>
            <a:r>
              <a:rPr lang="cs-CZ" b="1" dirty="0" smtClean="0"/>
              <a:t>- problematika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95" y="1784873"/>
            <a:ext cx="4940742" cy="46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08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5BC985715974D9F70635532C819A2" ma:contentTypeVersion="11" ma:contentTypeDescription="Vytvoří nový dokument" ma:contentTypeScope="" ma:versionID="bfd5d2485266eda9a5b8bfe24996e26b">
  <xsd:schema xmlns:xsd="http://www.w3.org/2001/XMLSchema" xmlns:xs="http://www.w3.org/2001/XMLSchema" xmlns:p="http://schemas.microsoft.com/office/2006/metadata/properties" xmlns:ns3="a82d7b12-d65a-4c6f-8cee-c669ad2d2d9c" targetNamespace="http://schemas.microsoft.com/office/2006/metadata/properties" ma:root="true" ma:fieldsID="0fc40e498899a69215f0814aa078c0ce" ns3:_="">
    <xsd:import namespace="a82d7b12-d65a-4c6f-8cee-c669ad2d2d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d7b12-d65a-4c6f-8cee-c669ad2d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A8130-F212-4178-BE8E-3FA7DCFBF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d7b12-d65a-4c6f-8cee-c669ad2d2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BF2A5-0235-4F14-87E7-8A5B0B46E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C7F22-3166-49A5-8949-318E5B7C6365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a82d7b12-d65a-4c6f-8cee-c669ad2d2d9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264</Words>
  <Application>Microsoft Office PowerPoint</Application>
  <PresentationFormat>A4 (210 × 297 mm)</PresentationFormat>
  <Paragraphs>49</Paragraphs>
  <Slides>10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Slab</vt:lpstr>
      <vt:lpstr>Wingdings</vt:lpstr>
      <vt:lpstr>Office Theme</vt:lpstr>
      <vt:lpstr>Acrobat Document</vt:lpstr>
      <vt:lpstr>Prezentace aplikace PowerPoint</vt:lpstr>
      <vt:lpstr>Prezentace aplikace PowerPoint</vt:lpstr>
      <vt:lpstr>Připrav se na nejhorší</vt:lpstr>
      <vt:lpstr>Prezentace aplikace PowerPoint</vt:lpstr>
      <vt:lpstr>Metodika - struktura</vt:lpstr>
      <vt:lpstr>Prezentace aplikace PowerPoint</vt:lpstr>
      <vt:lpstr>Prezentace aplikace PowerPoint</vt:lpstr>
      <vt:lpstr>Systém krizové intervence</vt:lpstr>
      <vt:lpstr>Poskytnuté Krizové intervence - problematika</vt:lpstr>
      <vt:lpstr>HZS – má tým posttraumatické péče; každý hasič absolvuje školení první psychické pomoci v rámci základní přípravy  ZZS – první psychická pomoc a kolegiální péče – interventi a peeři sdružení v asociaci SPIS  regulováno STČ 12/IZS Typová činnost složek IZS při poskytování psychosociální pomoci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Simona Hoskovcová</dc:creator>
  <cp:keywords/>
  <dc:description/>
  <cp:lastModifiedBy>Simona Hoskovcová</cp:lastModifiedBy>
  <cp:revision>47</cp:revision>
  <cp:lastPrinted>2022-04-15T08:03:24Z</cp:lastPrinted>
  <dcterms:created xsi:type="dcterms:W3CDTF">2022-05-19T17:52:09Z</dcterms:created>
  <dcterms:modified xsi:type="dcterms:W3CDTF">2024-02-28T14:31:22Z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0x010100B575BC985715974D9F70635532C819A2</vt:lpwstr>
  </property>
</Properties>
</file>